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304" r:id="rId3"/>
    <p:sldId id="257" r:id="rId4"/>
    <p:sldId id="258" r:id="rId5"/>
    <p:sldId id="259" r:id="rId6"/>
    <p:sldId id="260" r:id="rId7"/>
    <p:sldId id="300" r:id="rId8"/>
    <p:sldId id="301" r:id="rId9"/>
    <p:sldId id="306" r:id="rId10"/>
    <p:sldId id="302" r:id="rId11"/>
    <p:sldId id="263" r:id="rId12"/>
    <p:sldId id="261" r:id="rId13"/>
    <p:sldId id="267" r:id="rId14"/>
    <p:sldId id="262" r:id="rId15"/>
    <p:sldId id="307" r:id="rId16"/>
    <p:sldId id="308" r:id="rId17"/>
    <p:sldId id="271" r:id="rId18"/>
    <p:sldId id="264" r:id="rId19"/>
    <p:sldId id="320" r:id="rId20"/>
    <p:sldId id="265" r:id="rId21"/>
    <p:sldId id="266" r:id="rId22"/>
    <p:sldId id="310" r:id="rId23"/>
    <p:sldId id="311" r:id="rId24"/>
    <p:sldId id="324" r:id="rId25"/>
    <p:sldId id="326" r:id="rId26"/>
    <p:sldId id="328" r:id="rId27"/>
    <p:sldId id="329" r:id="rId28"/>
    <p:sldId id="327" r:id="rId29"/>
    <p:sldId id="330" r:id="rId30"/>
    <p:sldId id="312" r:id="rId31"/>
    <p:sldId id="313" r:id="rId32"/>
    <p:sldId id="314" r:id="rId33"/>
    <p:sldId id="315" r:id="rId34"/>
    <p:sldId id="316" r:id="rId35"/>
    <p:sldId id="325" r:id="rId36"/>
    <p:sldId id="331" r:id="rId37"/>
    <p:sldId id="321" r:id="rId38"/>
    <p:sldId id="333" r:id="rId39"/>
    <p:sldId id="334" r:id="rId40"/>
    <p:sldId id="309" r:id="rId41"/>
    <p:sldId id="318" r:id="rId42"/>
    <p:sldId id="319" r:id="rId43"/>
    <p:sldId id="332" r:id="rId44"/>
    <p:sldId id="322" r:id="rId45"/>
    <p:sldId id="323" r:id="rId46"/>
    <p:sldId id="297" r:id="rId47"/>
  </p:sldIdLst>
  <p:sldSz cx="12192000" cy="6858000"/>
  <p:notesSz cx="6858000" cy="9144000"/>
  <p:custDataLst>
    <p:tags r:id="rId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8" autoAdjust="0"/>
    <p:restoredTop sz="86483" autoAdjust="0"/>
  </p:normalViewPr>
  <p:slideViewPr>
    <p:cSldViewPr snapToGrid="0" showGuides="1">
      <p:cViewPr varScale="1">
        <p:scale>
          <a:sx n="80" d="100"/>
          <a:sy n="80" d="100"/>
        </p:scale>
        <p:origin x="824"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a:t>
            </a:fld>
            <a:endParaRPr lang="zh-CN" altLang="en-US"/>
          </a:p>
        </p:txBody>
      </p:sp>
    </p:spTree>
    <p:extLst>
      <p:ext uri="{BB962C8B-B14F-4D97-AF65-F5344CB8AC3E}">
        <p14:creationId xmlns:p14="http://schemas.microsoft.com/office/powerpoint/2010/main" val="797335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8C1B-4D7C-D5C7-9D45-DC726C342F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34E4C9-F964-0980-7BBF-6D9CC2FE99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22F5DC-775F-C7D6-8855-272226BC73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C6D966-E7A8-FC17-442A-CD6C520E4E5C}"/>
              </a:ext>
            </a:extLst>
          </p:cNvPr>
          <p:cNvSpPr>
            <a:spLocks noGrp="1"/>
          </p:cNvSpPr>
          <p:nvPr>
            <p:ph type="sldNum" sz="quarter" idx="5"/>
          </p:nvPr>
        </p:nvSpPr>
        <p:spPr/>
        <p:txBody>
          <a:bodyPr/>
          <a:lstStyle/>
          <a:p>
            <a:fld id="{893DABDA-89F0-4727-B28F-05A90B0069BB}" type="slidenum">
              <a:rPr lang="zh-CN" altLang="en-US" smtClean="0"/>
              <a:t>30</a:t>
            </a:fld>
            <a:endParaRPr lang="zh-CN" altLang="en-US"/>
          </a:p>
        </p:txBody>
      </p:sp>
    </p:spTree>
    <p:extLst>
      <p:ext uri="{BB962C8B-B14F-4D97-AF65-F5344CB8AC3E}">
        <p14:creationId xmlns:p14="http://schemas.microsoft.com/office/powerpoint/2010/main" val="451567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F7FA-600B-D453-512B-363C7E3CCE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753ABE-5AF3-A736-F210-6C72FA7E2A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443507-BF50-3255-CFF4-2EF773BC20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2B45CC1-D5A3-C93D-FE82-283E5C1B17AC}"/>
              </a:ext>
            </a:extLst>
          </p:cNvPr>
          <p:cNvSpPr>
            <a:spLocks noGrp="1"/>
          </p:cNvSpPr>
          <p:nvPr>
            <p:ph type="sldNum" sz="quarter" idx="5"/>
          </p:nvPr>
        </p:nvSpPr>
        <p:spPr/>
        <p:txBody>
          <a:bodyPr/>
          <a:lstStyle/>
          <a:p>
            <a:fld id="{893DABDA-89F0-4727-B28F-05A90B0069BB}" type="slidenum">
              <a:rPr lang="zh-CN" altLang="en-US" smtClean="0"/>
              <a:t>31</a:t>
            </a:fld>
            <a:endParaRPr lang="zh-CN" altLang="en-US"/>
          </a:p>
        </p:txBody>
      </p:sp>
    </p:spTree>
    <p:extLst>
      <p:ext uri="{BB962C8B-B14F-4D97-AF65-F5344CB8AC3E}">
        <p14:creationId xmlns:p14="http://schemas.microsoft.com/office/powerpoint/2010/main" val="328285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CB11-06F7-8367-DC29-55CFA5750B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51437F-AA53-F090-88EC-7DB12B6C8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7A6B9-05F6-C3B1-C7FA-F997749BBF0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F0E10C-0F78-DDB1-0CC3-19A6A935FDC2}"/>
              </a:ext>
            </a:extLst>
          </p:cNvPr>
          <p:cNvSpPr>
            <a:spLocks noGrp="1"/>
          </p:cNvSpPr>
          <p:nvPr>
            <p:ph type="sldNum" sz="quarter" idx="5"/>
          </p:nvPr>
        </p:nvSpPr>
        <p:spPr/>
        <p:txBody>
          <a:bodyPr/>
          <a:lstStyle/>
          <a:p>
            <a:fld id="{893DABDA-89F0-4727-B28F-05A90B0069BB}" type="slidenum">
              <a:rPr lang="zh-CN" altLang="en-US" smtClean="0"/>
              <a:t>32</a:t>
            </a:fld>
            <a:endParaRPr lang="zh-CN" altLang="en-US"/>
          </a:p>
        </p:txBody>
      </p:sp>
    </p:spTree>
    <p:extLst>
      <p:ext uri="{BB962C8B-B14F-4D97-AF65-F5344CB8AC3E}">
        <p14:creationId xmlns:p14="http://schemas.microsoft.com/office/powerpoint/2010/main" val="596566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9D4D-DD87-D3E7-23A4-F9D9CFC6DA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064BB2-B760-0011-5537-8725D1F63B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977227-B1FA-1EAF-932E-5FFA4A90AD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0" dirty="0">
                <a:solidFill>
                  <a:srgbClr val="4EC9B0"/>
                </a:solidFill>
                <a:effectLst/>
                <a:latin typeface="Consolas" panose="020B0609020204030204" pitchFamily="49" charset="0"/>
              </a:rPr>
              <a:t>GSBottleneck and VoVGSCSP are simple </a:t>
            </a:r>
            <a:endParaRPr lang="fr-FR"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zh-CN"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26A23610-4F1C-9A3A-6B9D-2F19B47B2917}"/>
              </a:ext>
            </a:extLst>
          </p:cNvPr>
          <p:cNvSpPr>
            <a:spLocks noGrp="1"/>
          </p:cNvSpPr>
          <p:nvPr>
            <p:ph type="sldNum" sz="quarter" idx="5"/>
          </p:nvPr>
        </p:nvSpPr>
        <p:spPr/>
        <p:txBody>
          <a:bodyPr/>
          <a:lstStyle/>
          <a:p>
            <a:fld id="{893DABDA-89F0-4727-B28F-05A90B0069BB}" type="slidenum">
              <a:rPr lang="zh-CN" altLang="en-US" smtClean="0"/>
              <a:t>33</a:t>
            </a:fld>
            <a:endParaRPr lang="zh-CN" altLang="en-US"/>
          </a:p>
        </p:txBody>
      </p:sp>
    </p:spTree>
    <p:extLst>
      <p:ext uri="{BB962C8B-B14F-4D97-AF65-F5344CB8AC3E}">
        <p14:creationId xmlns:p14="http://schemas.microsoft.com/office/powerpoint/2010/main" val="474607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35</a:t>
            </a:fld>
            <a:endParaRPr lang="zh-CN" altLang="en-US"/>
          </a:p>
        </p:txBody>
      </p:sp>
    </p:spTree>
    <p:extLst>
      <p:ext uri="{BB962C8B-B14F-4D97-AF65-F5344CB8AC3E}">
        <p14:creationId xmlns:p14="http://schemas.microsoft.com/office/powerpoint/2010/main" val="302365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C3CF0-C4B8-D3DD-5602-C27939E24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38CC46-3244-D33F-59FD-3B3C18CDB2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9C1A4D-E1B5-DD94-C9EF-D36698986A7A}"/>
              </a:ext>
            </a:extLst>
          </p:cNvPr>
          <p:cNvSpPr>
            <a:spLocks noGrp="1"/>
          </p:cNvSpPr>
          <p:nvPr>
            <p:ph type="body" idx="1"/>
          </p:nvPr>
        </p:nvSpPr>
        <p:spPr/>
        <p:txBody>
          <a:bodyPr/>
          <a:lstStyle/>
          <a:p>
            <a:r>
              <a:rPr lang="en-US" altLang="zh-CN" dirty="0"/>
              <a:t>Moreover, about the dataset config file, just remember we need to set the data path, give the class names. But note </a:t>
            </a:r>
            <a:r>
              <a:rPr lang="en-US" altLang="zh-CN" dirty="0" err="1"/>
              <a:t>ultralytics</a:t>
            </a:r>
            <a:r>
              <a:rPr lang="en-US" altLang="zh-CN" dirty="0"/>
              <a:t> always accept the YOLO format dataset, don’t forget to transfer your dataset into YOLO format.</a:t>
            </a:r>
            <a:endParaRPr lang="zh-CN" altLang="en-US" dirty="0"/>
          </a:p>
        </p:txBody>
      </p:sp>
      <p:sp>
        <p:nvSpPr>
          <p:cNvPr id="4" name="灯片编号占位符 3">
            <a:extLst>
              <a:ext uri="{FF2B5EF4-FFF2-40B4-BE49-F238E27FC236}">
                <a16:creationId xmlns:a16="http://schemas.microsoft.com/office/drawing/2014/main" id="{5A9F87DD-E229-0A9E-3101-55D42FBE6F15}"/>
              </a:ext>
            </a:extLst>
          </p:cNvPr>
          <p:cNvSpPr>
            <a:spLocks noGrp="1"/>
          </p:cNvSpPr>
          <p:nvPr>
            <p:ph type="sldNum" sz="quarter" idx="5"/>
          </p:nvPr>
        </p:nvSpPr>
        <p:spPr/>
        <p:txBody>
          <a:bodyPr/>
          <a:lstStyle/>
          <a:p>
            <a:fld id="{893DABDA-89F0-4727-B28F-05A90B0069BB}" type="slidenum">
              <a:rPr lang="zh-CN" altLang="en-US" smtClean="0"/>
              <a:t>36</a:t>
            </a:fld>
            <a:endParaRPr lang="zh-CN" altLang="en-US"/>
          </a:p>
        </p:txBody>
      </p:sp>
    </p:spTree>
    <p:extLst>
      <p:ext uri="{BB962C8B-B14F-4D97-AF65-F5344CB8AC3E}">
        <p14:creationId xmlns:p14="http://schemas.microsoft.com/office/powerpoint/2010/main" val="1914397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41</a:t>
            </a:fld>
            <a:endParaRPr lang="zh-CN" altLang="en-US"/>
          </a:p>
        </p:txBody>
      </p:sp>
    </p:spTree>
    <p:extLst>
      <p:ext uri="{BB962C8B-B14F-4D97-AF65-F5344CB8AC3E}">
        <p14:creationId xmlns:p14="http://schemas.microsoft.com/office/powerpoint/2010/main" val="1322229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43</a:t>
            </a:fld>
            <a:endParaRPr lang="zh-CN" altLang="en-US"/>
          </a:p>
        </p:txBody>
      </p:sp>
    </p:spTree>
    <p:extLst>
      <p:ext uri="{BB962C8B-B14F-4D97-AF65-F5344CB8AC3E}">
        <p14:creationId xmlns:p14="http://schemas.microsoft.com/office/powerpoint/2010/main" val="976022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15</a:t>
            </a:fld>
            <a:endParaRPr lang="zh-CN" altLang="en-US"/>
          </a:p>
        </p:txBody>
      </p:sp>
    </p:spTree>
    <p:extLst>
      <p:ext uri="{BB962C8B-B14F-4D97-AF65-F5344CB8AC3E}">
        <p14:creationId xmlns:p14="http://schemas.microsoft.com/office/powerpoint/2010/main" val="4139739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20</a:t>
            </a:fld>
            <a:endParaRPr lang="zh-CN" altLang="en-US"/>
          </a:p>
        </p:txBody>
      </p:sp>
    </p:spTree>
    <p:extLst>
      <p:ext uri="{BB962C8B-B14F-4D97-AF65-F5344CB8AC3E}">
        <p14:creationId xmlns:p14="http://schemas.microsoft.com/office/powerpoint/2010/main" val="1170226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24</a:t>
            </a:fld>
            <a:endParaRPr lang="zh-CN" altLang="en-US"/>
          </a:p>
        </p:txBody>
      </p:sp>
    </p:spTree>
    <p:extLst>
      <p:ext uri="{BB962C8B-B14F-4D97-AF65-F5344CB8AC3E}">
        <p14:creationId xmlns:p14="http://schemas.microsoft.com/office/powerpoint/2010/main" val="33359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7572-2FFF-E53C-D7C2-FC7ECBBFC8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885193-940C-CB58-6CA1-F87F46D728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F1C1A0-CC15-780C-536D-29800AAB92B6}"/>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denoising quantity. Additionally, pad the true labels to the maximum number in the batch: adjust </a:t>
            </a:r>
            <a:r>
              <a:rPr lang="en-US" altLang="zh-CN" sz="1200" dirty="0" err="1">
                <a:latin typeface="Calibri" panose="020F0502020204030204" pitchFamily="34" charset="0"/>
                <a:ea typeface="Calibri" panose="020F0502020204030204" pitchFamily="34" charset="0"/>
                <a:cs typeface="Calibri" panose="020F0502020204030204" pitchFamily="34" charset="0"/>
              </a:rPr>
              <a:t>gt_cls</a:t>
            </a:r>
            <a:r>
              <a:rPr lang="en-US" altLang="zh-CN" sz="1200" dirty="0">
                <a:latin typeface="Calibri" panose="020F0502020204030204" pitchFamily="34" charset="0"/>
                <a:ea typeface="Calibri" panose="020F0502020204030204" pitchFamily="34" charset="0"/>
                <a:cs typeface="Calibri" panose="020F0502020204030204" pitchFamily="34" charset="0"/>
              </a:rPr>
              <a:t>, </a:t>
            </a:r>
            <a:r>
              <a:rPr lang="en-US" altLang="zh-CN" sz="1200" dirty="0" err="1">
                <a:latin typeface="Calibri" panose="020F0502020204030204" pitchFamily="34" charset="0"/>
                <a:ea typeface="Calibri" panose="020F0502020204030204" pitchFamily="34" charset="0"/>
                <a:cs typeface="Calibri" panose="020F0502020204030204" pitchFamily="34" charset="0"/>
              </a:rPr>
              <a:t>gt_bbox</a:t>
            </a:r>
            <a:r>
              <a:rPr lang="en-US" altLang="zh-CN" sz="1200" dirty="0">
                <a:latin typeface="Calibri" panose="020F0502020204030204" pitchFamily="34" charset="0"/>
                <a:ea typeface="Calibri" panose="020F0502020204030204" pitchFamily="34" charset="0"/>
                <a:cs typeface="Calibri" panose="020F0502020204030204" pitchFamily="34" charset="0"/>
              </a:rPr>
              <a:t>, and </a:t>
            </a:r>
            <a:r>
              <a:rPr lang="en-US" altLang="zh-CN" sz="1200" dirty="0" err="1">
                <a:latin typeface="Calibri" panose="020F0502020204030204" pitchFamily="34" charset="0"/>
                <a:ea typeface="Calibri" panose="020F0502020204030204" pitchFamily="34" charset="0"/>
                <a:cs typeface="Calibri" panose="020F0502020204030204" pitchFamily="34" charset="0"/>
              </a:rPr>
              <a:t>b_idx</a:t>
            </a:r>
            <a:r>
              <a:rPr lang="en-US" altLang="zh-CN" sz="1200" dirty="0">
                <a:latin typeface="Calibri" panose="020F0502020204030204" pitchFamily="34" charset="0"/>
                <a:ea typeface="Calibri" panose="020F0502020204030204" pitchFamily="34" charset="0"/>
                <a:cs typeface="Calibri" panose="020F0502020204030204" pitchFamily="34" charset="0"/>
              </a:rPr>
              <a:t> to match the maximum number in the batch.</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8B1F8F3-13BA-2F3E-83AF-B6B330AA79AC}"/>
              </a:ext>
            </a:extLst>
          </p:cNvPr>
          <p:cNvSpPr>
            <a:spLocks noGrp="1"/>
          </p:cNvSpPr>
          <p:nvPr>
            <p:ph type="sldNum" sz="quarter" idx="5"/>
          </p:nvPr>
        </p:nvSpPr>
        <p:spPr/>
        <p:txBody>
          <a:bodyPr/>
          <a:lstStyle/>
          <a:p>
            <a:fld id="{893DABDA-89F0-4727-B28F-05A90B0069BB}" type="slidenum">
              <a:rPr lang="zh-CN" altLang="en-US" smtClean="0"/>
              <a:t>25</a:t>
            </a:fld>
            <a:endParaRPr lang="zh-CN" altLang="en-US"/>
          </a:p>
        </p:txBody>
      </p:sp>
    </p:spTree>
    <p:extLst>
      <p:ext uri="{BB962C8B-B14F-4D97-AF65-F5344CB8AC3E}">
        <p14:creationId xmlns:p14="http://schemas.microsoft.com/office/powerpoint/2010/main" val="2801708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F8DFB-52CE-4F29-AD34-C0D2A4AF34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0F575B-672E-64F1-05A8-7778AB89D4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825485-2D57-A9C5-E83F-18C416C131F1}"/>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p>
          <a:p>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r>
              <a:rPr lang="en-US" altLang="zh-CN" sz="1200" dirty="0">
                <a:latin typeface="Calibri" panose="020F0502020204030204" pitchFamily="34" charset="0"/>
                <a:ea typeface="Calibri" panose="020F0502020204030204" pitchFamily="34" charset="0"/>
                <a:cs typeface="Calibri" panose="020F0502020204030204" pitchFamily="34" charset="0"/>
              </a:rPr>
              <a:t>Step 4: Add Noise: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cls_noise_ratio</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class labels.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box_noise_scale</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bounding box coordinates, including converting the bounding box from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xyxy</a:t>
            </a:r>
            <a:r>
              <a:rPr lang="en-US" altLang="zh-CN" sz="1200" dirty="0">
                <a:latin typeface="Calibri" panose="020F0502020204030204" pitchFamily="34" charset="0"/>
                <a:ea typeface="Calibri" panose="020F0502020204030204" pitchFamily="34" charset="0"/>
                <a:cs typeface="Calibri" panose="020F0502020204030204" pitchFamily="34" charset="0"/>
              </a:rPr>
              <a:t> format, adding noise, and then converting back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followed by applying the inverse sigmoid function.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3A291EF4-BE22-24AF-9466-423587E60F21}"/>
              </a:ext>
            </a:extLst>
          </p:cNvPr>
          <p:cNvSpPr>
            <a:spLocks noGrp="1"/>
          </p:cNvSpPr>
          <p:nvPr>
            <p:ph type="sldNum" sz="quarter" idx="5"/>
          </p:nvPr>
        </p:nvSpPr>
        <p:spPr/>
        <p:txBody>
          <a:bodyPr/>
          <a:lstStyle/>
          <a:p>
            <a:fld id="{893DABDA-89F0-4727-B28F-05A90B0069BB}" type="slidenum">
              <a:rPr lang="zh-CN" altLang="en-US" smtClean="0"/>
              <a:t>26</a:t>
            </a:fld>
            <a:endParaRPr lang="zh-CN" altLang="en-US"/>
          </a:p>
        </p:txBody>
      </p:sp>
    </p:spTree>
    <p:extLst>
      <p:ext uri="{BB962C8B-B14F-4D97-AF65-F5344CB8AC3E}">
        <p14:creationId xmlns:p14="http://schemas.microsoft.com/office/powerpoint/2010/main" val="4196396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56FB-3F7D-D653-114D-B7ECD6A053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51EEB5-616D-589A-6B45-B546A3EBED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CF6855-6FF9-6B8B-C42E-D2AF2FD1FFCA}"/>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 Finally, based on the computed results and parameters, prepare and return the modified class embeddings, bounding boxes, attention mask, and meta-information.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C22436F-F95F-7F56-0D89-255542FA1B95}"/>
              </a:ext>
            </a:extLst>
          </p:cNvPr>
          <p:cNvSpPr>
            <a:spLocks noGrp="1"/>
          </p:cNvSpPr>
          <p:nvPr>
            <p:ph type="sldNum" sz="quarter" idx="5"/>
          </p:nvPr>
        </p:nvSpPr>
        <p:spPr/>
        <p:txBody>
          <a:bodyPr/>
          <a:lstStyle/>
          <a:p>
            <a:fld id="{893DABDA-89F0-4727-B28F-05A90B0069BB}" type="slidenum">
              <a:rPr lang="zh-CN" altLang="en-US" smtClean="0"/>
              <a:t>27</a:t>
            </a:fld>
            <a:endParaRPr lang="zh-CN" altLang="en-US"/>
          </a:p>
        </p:txBody>
      </p:sp>
    </p:spTree>
    <p:extLst>
      <p:ext uri="{BB962C8B-B14F-4D97-AF65-F5344CB8AC3E}">
        <p14:creationId xmlns:p14="http://schemas.microsoft.com/office/powerpoint/2010/main" val="2769187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0535-C67C-78A2-EED9-92A88AF7AF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D0C3EE-023C-A004-551B-8D8A0A3A4E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5D7CB6-AAE6-2F67-B1B9-67F837166B1E}"/>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a:extLst>
              <a:ext uri="{FF2B5EF4-FFF2-40B4-BE49-F238E27FC236}">
                <a16:creationId xmlns:a16="http://schemas.microsoft.com/office/drawing/2014/main" id="{A27B36CA-0047-DC88-775B-F7028B5CF75F}"/>
              </a:ext>
            </a:extLst>
          </p:cNvPr>
          <p:cNvSpPr>
            <a:spLocks noGrp="1"/>
          </p:cNvSpPr>
          <p:nvPr>
            <p:ph type="sldNum" sz="quarter" idx="5"/>
          </p:nvPr>
        </p:nvSpPr>
        <p:spPr/>
        <p:txBody>
          <a:bodyPr/>
          <a:lstStyle/>
          <a:p>
            <a:fld id="{893DABDA-89F0-4727-B28F-05A90B0069BB}" type="slidenum">
              <a:rPr lang="zh-CN" altLang="en-US" smtClean="0"/>
              <a:t>28</a:t>
            </a:fld>
            <a:endParaRPr lang="zh-CN" altLang="en-US"/>
          </a:p>
        </p:txBody>
      </p:sp>
    </p:spTree>
    <p:extLst>
      <p:ext uri="{BB962C8B-B14F-4D97-AF65-F5344CB8AC3E}">
        <p14:creationId xmlns:p14="http://schemas.microsoft.com/office/powerpoint/2010/main" val="2970594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2DA50-B381-F297-962C-7E68EF8DA3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ABD525-8328-3A81-8782-5B0C254F56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EFD0B9-9D4E-EB34-5011-8240095FFB5D}"/>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The output is initialized as an embedding and a list is created to store the decoded bounding boxes and class scores. The Sigmoid function is applied to `</a:t>
            </a:r>
            <a:r>
              <a:rPr lang="en-US" altLang="zh-CN" b="0" dirty="0" err="1">
                <a:solidFill>
                  <a:srgbClr val="CE9178"/>
                </a:solidFill>
                <a:effectLst/>
                <a:latin typeface="Consolas" panose="020B0609020204030204" pitchFamily="49" charset="0"/>
              </a:rPr>
              <a:t>refer_bbox</a:t>
            </a:r>
            <a:r>
              <a:rPr lang="en-US" altLang="zh-CN" b="0" dirty="0">
                <a:solidFill>
                  <a:srgbClr val="CE9178"/>
                </a:solidFill>
                <a:effectLst/>
                <a:latin typeface="Consolas" panose="020B0609020204030204" pitchFamily="49" charset="0"/>
              </a:rPr>
              <a:t>`, and the decoder layers are iterated through. For each layer, the current output, reference bounding boxes, and other inputs are passed to the layer to obtain an updated output. The `</a:t>
            </a:r>
            <a:r>
              <a:rPr lang="en-US" altLang="zh-CN" b="0" dirty="0" err="1">
                <a:solidFill>
                  <a:srgbClr val="CE9178"/>
                </a:solidFill>
                <a:effectLst/>
                <a:latin typeface="Consolas" panose="020B0609020204030204" pitchFamily="49" charset="0"/>
              </a:rPr>
              <a:t>bbox_head</a:t>
            </a:r>
            <a:r>
              <a:rPr lang="en-US" altLang="zh-CN" b="0" dirty="0">
                <a:solidFill>
                  <a:srgbClr val="CE9178"/>
                </a:solidFill>
                <a:effectLst/>
                <a:latin typeface="Consolas" panose="020B0609020204030204" pitchFamily="49" charset="0"/>
              </a:rPr>
              <a:t>` predicts new bounding boxes which are added to the inverse Sigmoid of the reference boxes to refine them. In training mode, class scores are predicted and selectively stored based on the layer index. In evaluation mode, the class scores and bounding boxes are stored when the current layer index equals `</a:t>
            </a:r>
            <a:r>
              <a:rPr lang="en-US" altLang="zh-CN" b="0" dirty="0" err="1">
                <a:solidFill>
                  <a:srgbClr val="CE9178"/>
                </a:solidFill>
                <a:effectLst/>
                <a:latin typeface="Consolas" panose="020B0609020204030204" pitchFamily="49" charset="0"/>
              </a:rPr>
              <a:t>eval_idx</a:t>
            </a:r>
            <a:r>
              <a:rPr lang="en-US" altLang="zh-CN" b="0" dirty="0">
                <a:solidFill>
                  <a:srgbClr val="CE9178"/>
                </a:solidFill>
                <a:effectLst/>
                <a:latin typeface="Consolas" panose="020B0609020204030204" pitchFamily="49" charset="0"/>
              </a:rPr>
              <a:t>` and the loop is exited. The last refined bounding boxes and reference boxes (in training mode, with gradients detached) are updated. The function returns the stacked decoded bounding boxes and class scores.</a:t>
            </a:r>
            <a:endParaRPr lang="zh-CN" altLang="en-US" dirty="0"/>
          </a:p>
        </p:txBody>
      </p:sp>
      <p:sp>
        <p:nvSpPr>
          <p:cNvPr id="4" name="灯片编号占位符 3">
            <a:extLst>
              <a:ext uri="{FF2B5EF4-FFF2-40B4-BE49-F238E27FC236}">
                <a16:creationId xmlns:a16="http://schemas.microsoft.com/office/drawing/2014/main" id="{A4D8E353-3D02-97BE-4F78-34FB8F8D6F63}"/>
              </a:ext>
            </a:extLst>
          </p:cNvPr>
          <p:cNvSpPr>
            <a:spLocks noGrp="1"/>
          </p:cNvSpPr>
          <p:nvPr>
            <p:ph type="sldNum" sz="quarter" idx="5"/>
          </p:nvPr>
        </p:nvSpPr>
        <p:spPr/>
        <p:txBody>
          <a:bodyPr/>
          <a:lstStyle/>
          <a:p>
            <a:fld id="{893DABDA-89F0-4727-B28F-05A90B0069BB}" type="slidenum">
              <a:rPr lang="zh-CN" altLang="en-US" smtClean="0"/>
              <a:t>29</a:t>
            </a:fld>
            <a:endParaRPr lang="zh-CN" altLang="en-US"/>
          </a:p>
        </p:txBody>
      </p:sp>
    </p:spTree>
    <p:extLst>
      <p:ext uri="{BB962C8B-B14F-4D97-AF65-F5344CB8AC3E}">
        <p14:creationId xmlns:p14="http://schemas.microsoft.com/office/powerpoint/2010/main" val="3304812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A031147-FF6A-E54D-4F1D-0E58AB10346D}"/>
              </a:ext>
            </a:extLst>
          </p:cNvPr>
          <p:cNvGrpSpPr/>
          <p:nvPr userDrawn="1"/>
        </p:nvGrpSpPr>
        <p:grpSpPr>
          <a:xfrm>
            <a:off x="0" y="0"/>
            <a:ext cx="12225339" cy="6232525"/>
            <a:chOff x="0" y="0"/>
            <a:chExt cx="12225339" cy="6232525"/>
          </a:xfrm>
        </p:grpSpPr>
        <p:sp>
          <p:nvSpPr>
            <p:cNvPr id="16" name="Freeform: Shape 15">
              <a:extLst>
                <a:ext uri="{FF2B5EF4-FFF2-40B4-BE49-F238E27FC236}">
                  <a16:creationId xmlns:a16="http://schemas.microsoft.com/office/drawing/2014/main" id="{5FA5E576-7E9A-67A8-9E35-4D782B61E8D0}"/>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Shape 18">
              <a:extLst>
                <a:ext uri="{FF2B5EF4-FFF2-40B4-BE49-F238E27FC236}">
                  <a16:creationId xmlns:a16="http://schemas.microsoft.com/office/drawing/2014/main" id="{735E1FF5-E6F0-695B-D24A-A39C169E7236}"/>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26" name="Freeform: Shape 25">
              <a:extLst>
                <a:ext uri="{FF2B5EF4-FFF2-40B4-BE49-F238E27FC236}">
                  <a16:creationId xmlns:a16="http://schemas.microsoft.com/office/drawing/2014/main" id="{45DE46A4-C445-0749-F623-533E4C13D3CE}"/>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7" name="Freeform: Shape 16">
              <a:extLst>
                <a:ext uri="{FF2B5EF4-FFF2-40B4-BE49-F238E27FC236}">
                  <a16:creationId xmlns:a16="http://schemas.microsoft.com/office/drawing/2014/main" id="{68754863-37C8-B791-61CC-F8313D007005}"/>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Shape 17">
              <a:extLst>
                <a:ext uri="{FF2B5EF4-FFF2-40B4-BE49-F238E27FC236}">
                  <a16:creationId xmlns:a16="http://schemas.microsoft.com/office/drawing/2014/main" id="{8E384BEF-B586-C5FA-CD88-93CAC0465199}"/>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3094D478-203A-249A-2C3F-9D632F74B093}"/>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ctrTitle" hasCustomPrompt="1"/>
          </p:nvPr>
        </p:nvSpPr>
        <p:spPr>
          <a:xfrm>
            <a:off x="6356730" y="1786389"/>
            <a:ext cx="5162170" cy="2672595"/>
          </a:xfrm>
          <a:prstGeom prst="rect">
            <a:avLst/>
          </a:prstGeom>
        </p:spPr>
        <p:txBody>
          <a:bodyPr wrap="square" anchor="b">
            <a:normAutofit/>
          </a:bodyPr>
          <a:lstStyle>
            <a:lvl1pPr algn="r">
              <a:lnSpc>
                <a:spcPct val="100000"/>
              </a:lnSpc>
              <a:defRPr sz="5400">
                <a:ln w="19050">
                  <a:noFill/>
                </a:ln>
                <a:solidFill>
                  <a:schemeClr val="bg1"/>
                </a:solidFill>
              </a:defRPr>
            </a:lvl1pPr>
          </a:lstStyle>
          <a:p>
            <a:pPr lvl="0"/>
            <a:r>
              <a:rPr lang="en-US"/>
              <a:t>Click to add title</a:t>
            </a:r>
          </a:p>
        </p:txBody>
      </p:sp>
      <p:sp>
        <p:nvSpPr>
          <p:cNvPr id="9" name="Subtitle 8"/>
          <p:cNvSpPr>
            <a:spLocks noGrp="1"/>
          </p:cNvSpPr>
          <p:nvPr>
            <p:ph type="subTitle" sz="quarter" idx="1" hasCustomPrompt="1"/>
          </p:nvPr>
        </p:nvSpPr>
        <p:spPr>
          <a:xfrm>
            <a:off x="6356730" y="4572001"/>
            <a:ext cx="5162170" cy="615176"/>
          </a:xfrm>
          <a:prstGeom prst="roundRect">
            <a:avLst>
              <a:gd name="adj" fmla="val 0"/>
            </a:avLst>
          </a:prstGeom>
          <a:noFill/>
          <a:ln>
            <a:noFill/>
          </a:ln>
        </p:spPr>
        <p:txBody>
          <a:bodyPr vert="horz" wrap="square" lIns="91440" tIns="45720" rIns="91440" bIns="45720" rtlCol="0" anchor="t" anchorCtr="0">
            <a:normAutofit/>
          </a:bodyPr>
          <a:lstStyle>
            <a:lvl1pPr marL="0" indent="0" algn="r">
              <a:lnSpc>
                <a:spcPct val="100000"/>
              </a:lnSpc>
              <a:buNone/>
              <a:defRPr lang="en-US" sz="2000" dirty="0">
                <a:solidFill>
                  <a:schemeClr val="bg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9817099" y="5857100"/>
            <a:ext cx="1701801"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7821612" y="5857100"/>
            <a:ext cx="1701801"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22706436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2024/12/13</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3084114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82D769-C366-BC44-5FF8-29FD435608A8}"/>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056ACD82-1AD0-B673-03DE-091809921689}"/>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Rectangle 8">
              <a:extLst>
                <a:ext uri="{FF2B5EF4-FFF2-40B4-BE49-F238E27FC236}">
                  <a16:creationId xmlns:a16="http://schemas.microsoft.com/office/drawing/2014/main" id="{6C3BDADE-532E-35CD-5FA5-28BF34282A41}"/>
                </a:ext>
              </a:extLst>
            </p:cNvPr>
            <p:cNvSpPr/>
            <p:nvPr userDrawn="1"/>
          </p:nvSpPr>
          <p:spPr>
            <a:xfrm>
              <a:off x="0" y="0"/>
              <a:ext cx="12192000" cy="6858000"/>
            </a:xfrm>
            <a:prstGeom prst="rect">
              <a:avLst/>
            </a:prstGeom>
            <a:solidFill>
              <a:schemeClr val="accent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2A27A813-B2FD-42E1-9222-83B574E99074}" type="datetime1">
              <a:rPr lang="zh-CN" altLang="en-US" smtClean="0"/>
              <a:t>2024/12/13</a:t>
            </a:fld>
            <a:endParaRPr lang="en-US" altLang="zh-CN"/>
          </a:p>
        </p:txBody>
      </p:sp>
      <p:sp>
        <p:nvSpPr>
          <p:cNvPr id="4" name="Footer Placeholder 3"/>
          <p:cNvSpPr>
            <a:spLocks noGrp="1"/>
          </p:cNvSpPr>
          <p:nvPr>
            <p:ph type="ftr" sz="quarter" idx="11"/>
          </p:nvPr>
        </p:nvSpPr>
        <p:spPr/>
        <p:txBody>
          <a:bodyPr/>
          <a:lstStyle/>
          <a:p>
            <a:r>
              <a:rPr lang="af-ZA" altLang="zh-CN"/>
              <a:t>OfficePLUS</a:t>
            </a:r>
            <a:endParaRPr lang="zh-CN" altLang="en-US"/>
          </a:p>
        </p:txBody>
      </p:sp>
      <p:sp>
        <p:nvSpPr>
          <p:cNvPr id="5" name="Slide Number Placeholder 4"/>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10" name="Group 9"/>
          <p:cNvGrpSpPr/>
          <p:nvPr/>
        </p:nvGrpSpPr>
        <p:grpSpPr>
          <a:xfrm>
            <a:off x="2626456" y="1500188"/>
            <a:ext cx="994563" cy="4634686"/>
            <a:chOff x="2626456" y="1500188"/>
            <a:chExt cx="994563" cy="4634686"/>
          </a:xfrm>
        </p:grpSpPr>
        <p:cxnSp>
          <p:nvCxnSpPr>
            <p:cNvPr id="12" name="Straight Connector 11"/>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2160529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8D0875-BE2D-C175-8C9C-6081C62A1C62}"/>
              </a:ext>
            </a:extLst>
          </p:cNvPr>
          <p:cNvGrpSpPr/>
          <p:nvPr userDrawn="1"/>
        </p:nvGrpSpPr>
        <p:grpSpPr>
          <a:xfrm flipH="1">
            <a:off x="0" y="0"/>
            <a:ext cx="12225339" cy="6232525"/>
            <a:chOff x="0" y="0"/>
            <a:chExt cx="12225339" cy="6232525"/>
          </a:xfrm>
        </p:grpSpPr>
        <p:sp>
          <p:nvSpPr>
            <p:cNvPr id="3" name="Freeform: Shape 2">
              <a:extLst>
                <a:ext uri="{FF2B5EF4-FFF2-40B4-BE49-F238E27FC236}">
                  <a16:creationId xmlns:a16="http://schemas.microsoft.com/office/drawing/2014/main" id="{D22F90C3-F8E6-14C3-1914-0A7A0CC6E24A}"/>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Shape 6">
              <a:extLst>
                <a:ext uri="{FF2B5EF4-FFF2-40B4-BE49-F238E27FC236}">
                  <a16:creationId xmlns:a16="http://schemas.microsoft.com/office/drawing/2014/main" id="{7E6833B5-B298-C409-5AD3-6C238115F9FA}"/>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14339AB-6A63-CA64-7314-71BD5737E72B}"/>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0" name="Freeform: Shape 9">
              <a:extLst>
                <a:ext uri="{FF2B5EF4-FFF2-40B4-BE49-F238E27FC236}">
                  <a16:creationId xmlns:a16="http://schemas.microsoft.com/office/drawing/2014/main" id="{66B33B8E-32F5-DEC8-8618-39D918A0D5FC}"/>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1311523C-E2E1-1585-5BFE-9E68386966E7}"/>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Shape 11">
              <a:extLst>
                <a:ext uri="{FF2B5EF4-FFF2-40B4-BE49-F238E27FC236}">
                  <a16:creationId xmlns:a16="http://schemas.microsoft.com/office/drawing/2014/main" id="{CBEC79D6-F838-39FD-135B-881D38DC681B}"/>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60401" y="2430775"/>
            <a:ext cx="5112646" cy="1286086"/>
          </a:xfrm>
          <a:prstGeom prst="rect">
            <a:avLst/>
          </a:prstGeom>
        </p:spPr>
        <p:txBody>
          <a:bodyPr>
            <a:noAutofit/>
          </a:bodyPr>
          <a:lstStyle>
            <a:lvl1pPr algn="l">
              <a:lnSpc>
                <a:spcPct val="100000"/>
              </a:lnSpc>
              <a:defRPr sz="4400">
                <a:solidFill>
                  <a:srgbClr val="FFFFFF"/>
                </a:solidFill>
              </a:defRPr>
            </a:lvl1pPr>
          </a:lstStyle>
          <a:p>
            <a:pPr lvl="0"/>
            <a:r>
              <a:rPr lang="en-US"/>
              <a:t>Click to add title</a:t>
            </a:r>
          </a:p>
        </p:txBody>
      </p:sp>
      <p:sp>
        <p:nvSpPr>
          <p:cNvPr id="25" name="Text Placeholder 24"/>
          <p:cNvSpPr>
            <a:spLocks noGrp="1"/>
          </p:cNvSpPr>
          <p:nvPr>
            <p:ph type="body" sz="quarter" idx="1" hasCustomPrompt="1"/>
          </p:nvPr>
        </p:nvSpPr>
        <p:spPr>
          <a:xfrm>
            <a:off x="660401" y="3728714"/>
            <a:ext cx="5112646" cy="893715"/>
          </a:xfrm>
          <a:prstGeom prst="rect">
            <a:avLst/>
          </a:prstGeom>
        </p:spPr>
        <p:txBody>
          <a:bodyPr anchor="t">
            <a:normAutofit/>
          </a:bodyPr>
          <a:lstStyle>
            <a:lvl1pPr marL="0" indent="0" algn="l">
              <a:lnSpc>
                <a:spcPct val="120000"/>
              </a:lnSpc>
              <a:buFont typeface="+mj-lt"/>
              <a:buNone/>
              <a:defRPr sz="1600" b="0">
                <a:solidFill>
                  <a:srgbClr val="FFFFFF"/>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2024/12/13</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96739711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10539A-C1C4-6938-E08F-ABBF8809B51F}"/>
              </a:ext>
            </a:extLst>
          </p:cNvPr>
          <p:cNvGrpSpPr/>
          <p:nvPr userDrawn="1"/>
        </p:nvGrpSpPr>
        <p:grpSpPr>
          <a:xfrm>
            <a:off x="0" y="0"/>
            <a:ext cx="12192000" cy="6858000"/>
            <a:chOff x="0" y="0"/>
            <a:chExt cx="12192000" cy="6858000"/>
          </a:xfrm>
        </p:grpSpPr>
        <p:sp>
          <p:nvSpPr>
            <p:cNvPr id="6" name="Rectangle 5">
              <a:extLst>
                <a:ext uri="{FF2B5EF4-FFF2-40B4-BE49-F238E27FC236}">
                  <a16:creationId xmlns:a16="http://schemas.microsoft.com/office/drawing/2014/main" id="{6827E2AD-3652-ED88-F70A-AB4CB38FE0AE}"/>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Rectangle 7">
              <a:extLst>
                <a:ext uri="{FF2B5EF4-FFF2-40B4-BE49-F238E27FC236}">
                  <a16:creationId xmlns:a16="http://schemas.microsoft.com/office/drawing/2014/main" id="{AC21FF61-D406-0CC5-1220-B0D3CCB8BCFE}"/>
                </a:ext>
              </a:extLst>
            </p:cNvPr>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accent1"/>
                </a:solidFill>
              </a:defRPr>
            </a:lvl1pPr>
          </a:lstStyle>
          <a:p>
            <a:pPr lvl="0"/>
            <a:r>
              <a:rPr lang="en-US"/>
              <a:t>Click to add title</a:t>
            </a:r>
          </a:p>
        </p:txBody>
      </p:sp>
      <p:sp>
        <p:nvSpPr>
          <p:cNvPr id="2" name="Date Placeholder 1"/>
          <p:cNvSpPr>
            <a:spLocks noGrp="1"/>
          </p:cNvSpPr>
          <p:nvPr>
            <p:ph type="dt" sz="half" idx="10"/>
          </p:nvPr>
        </p:nvSpPr>
        <p:spPr/>
        <p:txBody>
          <a:bodyPr/>
          <a:lstStyle/>
          <a:p>
            <a:fld id="{E2982A54-1ED4-49C6-8154-FC2019FF8FB3}" type="datetime1">
              <a:rPr lang="zh-CN" altLang="en-US" smtClean="0"/>
              <a:t>2024/12/13</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689818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2024/12/13</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1484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61161A-EA3E-9A33-5EFB-C02A27B5CDEB}"/>
              </a:ext>
            </a:extLst>
          </p:cNvPr>
          <p:cNvGrpSpPr/>
          <p:nvPr userDrawn="1"/>
        </p:nvGrpSpPr>
        <p:grpSpPr>
          <a:xfrm>
            <a:off x="0" y="0"/>
            <a:ext cx="12225339" cy="6232525"/>
            <a:chOff x="0" y="0"/>
            <a:chExt cx="12225339" cy="6232525"/>
          </a:xfrm>
        </p:grpSpPr>
        <p:sp>
          <p:nvSpPr>
            <p:cNvPr id="3" name="Freeform: Shape 2">
              <a:extLst>
                <a:ext uri="{FF2B5EF4-FFF2-40B4-BE49-F238E27FC236}">
                  <a16:creationId xmlns:a16="http://schemas.microsoft.com/office/drawing/2014/main" id="{970670EE-414B-1041-1591-AAED24CE87EC}"/>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Shape 5">
              <a:extLst>
                <a:ext uri="{FF2B5EF4-FFF2-40B4-BE49-F238E27FC236}">
                  <a16:creationId xmlns:a16="http://schemas.microsoft.com/office/drawing/2014/main" id="{67155F59-0464-EF7E-7918-0AE515152187}"/>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8" name="Freeform: Shape 7">
              <a:extLst>
                <a:ext uri="{FF2B5EF4-FFF2-40B4-BE49-F238E27FC236}">
                  <a16:creationId xmlns:a16="http://schemas.microsoft.com/office/drawing/2014/main" id="{DEC5BAFF-1FEA-58DC-9A91-3471F842F8F5}"/>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F622A94-C7C7-902C-DED3-F995F030DD12}"/>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Shape 9">
              <a:extLst>
                <a:ext uri="{FF2B5EF4-FFF2-40B4-BE49-F238E27FC236}">
                  <a16:creationId xmlns:a16="http://schemas.microsoft.com/office/drawing/2014/main" id="{B300EAEF-DE4B-BB74-7F78-C81DB6D7EC9E}"/>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C510EABA-A02F-8BF7-00F8-D61FB9895669}"/>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534150" y="1786389"/>
            <a:ext cx="4984749" cy="2872924"/>
          </a:xfrm>
          <a:prstGeom prst="rect">
            <a:avLst/>
          </a:prstGeom>
        </p:spPr>
        <p:txBody>
          <a:bodyPr wrap="square" anchor="b">
            <a:normAutofit/>
          </a:bodyPr>
          <a:lstStyle>
            <a:lvl1pPr algn="r">
              <a:lnSpc>
                <a:spcPct val="100000"/>
              </a:lnSpc>
              <a:defRPr sz="7200">
                <a:ln w="19050">
                  <a:noFill/>
                </a:ln>
                <a:solidFill>
                  <a:srgbClr val="FFFFFF"/>
                </a:solidFill>
              </a:defRPr>
            </a:lvl1pPr>
          </a:lstStyle>
          <a:p>
            <a:pPr lvl="0"/>
            <a:r>
              <a:rPr lang="en-US"/>
              <a:t>Click to add title</a:t>
            </a:r>
          </a:p>
        </p:txBody>
      </p:sp>
      <p:sp>
        <p:nvSpPr>
          <p:cNvPr id="4" name="Text Placeholder 3"/>
          <p:cNvSpPr>
            <a:spLocks noGrp="1"/>
          </p:cNvSpPr>
          <p:nvPr>
            <p:ph type="body" sz="quarter" idx="13" hasCustomPrompt="1"/>
          </p:nvPr>
        </p:nvSpPr>
        <p:spPr>
          <a:xfrm>
            <a:off x="9790090" y="5857101"/>
            <a:ext cx="169867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8091420" y="5857101"/>
            <a:ext cx="1698670"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5471283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EBB1C9F-4501-B12C-1932-857AB789F053}"/>
              </a:ext>
            </a:extLst>
          </p:cNvPr>
          <p:cNvGrpSpPr/>
          <p:nvPr userDrawn="1"/>
        </p:nvGrpSpPr>
        <p:grpSpPr>
          <a:xfrm>
            <a:off x="-1" y="-17020"/>
            <a:ext cx="12282709" cy="7114295"/>
            <a:chOff x="-1" y="-17020"/>
            <a:chExt cx="12282709" cy="7114295"/>
          </a:xfrm>
        </p:grpSpPr>
        <p:sp>
          <p:nvSpPr>
            <p:cNvPr id="7" name="矩形 6">
              <a:extLst>
                <a:ext uri="{FF2B5EF4-FFF2-40B4-BE49-F238E27FC236}">
                  <a16:creationId xmlns:a16="http://schemas.microsoft.com/office/drawing/2014/main" id="{9D849EB6-4CBB-2E10-6DF3-895ED17B0551}"/>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nvGrpSpPr>
            <p:cNvPr id="8" name="组合 7">
              <a:extLst>
                <a:ext uri="{FF2B5EF4-FFF2-40B4-BE49-F238E27FC236}">
                  <a16:creationId xmlns:a16="http://schemas.microsoft.com/office/drawing/2014/main" id="{4FA08DC4-DFDE-49E4-D339-AB287B547E50}"/>
                </a:ext>
              </a:extLst>
            </p:cNvPr>
            <p:cNvGrpSpPr/>
            <p:nvPr/>
          </p:nvGrpSpPr>
          <p:grpSpPr>
            <a:xfrm>
              <a:off x="-1" y="0"/>
              <a:ext cx="3147681" cy="4030093"/>
              <a:chOff x="-1" y="0"/>
              <a:chExt cx="3147681" cy="4030093"/>
            </a:xfrm>
          </p:grpSpPr>
          <p:sp>
            <p:nvSpPr>
              <p:cNvPr id="30" name="任意多边形: 形状 29">
                <a:extLst>
                  <a:ext uri="{FF2B5EF4-FFF2-40B4-BE49-F238E27FC236}">
                    <a16:creationId xmlns:a16="http://schemas.microsoft.com/office/drawing/2014/main" id="{33A1B202-7715-78B0-8728-0B5D16BB7F13}"/>
                  </a:ext>
                </a:extLst>
              </p:cNvPr>
              <p:cNvSpPr/>
              <p:nvPr/>
            </p:nvSpPr>
            <p:spPr>
              <a:xfrm>
                <a:off x="0" y="302187"/>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1" name="任意多边形: 形状 30">
                <a:extLst>
                  <a:ext uri="{FF2B5EF4-FFF2-40B4-BE49-F238E27FC236}">
                    <a16:creationId xmlns:a16="http://schemas.microsoft.com/office/drawing/2014/main" id="{260944A2-0D0C-8DD8-1E6C-11A5E5FE1F0D}"/>
                  </a:ext>
                </a:extLst>
              </p:cNvPr>
              <p:cNvSpPr/>
              <p:nvPr/>
            </p:nvSpPr>
            <p:spPr>
              <a:xfrm>
                <a:off x="0" y="336303"/>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solidFill>
                <a:schemeClr val="accent1">
                  <a:alpha val="50000"/>
                </a:schemeClr>
              </a:solidFill>
              <a:ln w="9525" cap="flat">
                <a:noFill/>
                <a:prstDash val="solid"/>
                <a:miter/>
              </a:ln>
            </p:spPr>
            <p:txBody>
              <a:bodyPr rtlCol="0" anchor="ctr"/>
              <a:lstStyle/>
              <a:p>
                <a:endParaRPr lang="en-GB"/>
              </a:p>
            </p:txBody>
          </p:sp>
          <p:sp>
            <p:nvSpPr>
              <p:cNvPr id="32" name="任意多边形: 形状 31">
                <a:extLst>
                  <a:ext uri="{FF2B5EF4-FFF2-40B4-BE49-F238E27FC236}">
                    <a16:creationId xmlns:a16="http://schemas.microsoft.com/office/drawing/2014/main" id="{682ABAF5-2E0D-AEC6-24F7-FC198F385BD1}"/>
                  </a:ext>
                </a:extLst>
              </p:cNvPr>
              <p:cNvSpPr/>
              <p:nvPr/>
            </p:nvSpPr>
            <p:spPr>
              <a:xfrm>
                <a:off x="75839" y="661792"/>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solidFill>
                <a:schemeClr val="accent1">
                  <a:alpha val="50000"/>
                </a:schemeClr>
              </a:solidFill>
              <a:ln w="9525" cap="flat">
                <a:noFill/>
                <a:prstDash val="solid"/>
                <a:miter/>
              </a:ln>
            </p:spPr>
            <p:txBody>
              <a:bodyPr rtlCol="0" anchor="ctr"/>
              <a:lstStyle/>
              <a:p>
                <a:endParaRPr lang="en-GB"/>
              </a:p>
            </p:txBody>
          </p:sp>
          <p:sp>
            <p:nvSpPr>
              <p:cNvPr id="33" name="任意多边形: 形状 32">
                <a:extLst>
                  <a:ext uri="{FF2B5EF4-FFF2-40B4-BE49-F238E27FC236}">
                    <a16:creationId xmlns:a16="http://schemas.microsoft.com/office/drawing/2014/main" id="{83081B29-595E-B4B9-6303-C55880CCBBFF}"/>
                  </a:ext>
                </a:extLst>
              </p:cNvPr>
              <p:cNvSpPr/>
              <p:nvPr/>
            </p:nvSpPr>
            <p:spPr>
              <a:xfrm>
                <a:off x="0" y="1879840"/>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solidFill>
                <a:schemeClr val="accent1">
                  <a:alpha val="50000"/>
                </a:schemeClr>
              </a:solidFill>
              <a:ln w="9525" cap="flat">
                <a:noFill/>
                <a:prstDash val="solid"/>
                <a:miter/>
              </a:ln>
            </p:spPr>
            <p:txBody>
              <a:bodyPr rtlCol="0" anchor="ctr"/>
              <a:lstStyle/>
              <a:p>
                <a:endParaRPr lang="en-GB"/>
              </a:p>
            </p:txBody>
          </p:sp>
          <p:sp>
            <p:nvSpPr>
              <p:cNvPr id="34" name="任意多边形: 形状 33">
                <a:extLst>
                  <a:ext uri="{FF2B5EF4-FFF2-40B4-BE49-F238E27FC236}">
                    <a16:creationId xmlns:a16="http://schemas.microsoft.com/office/drawing/2014/main" id="{DE179E78-7F1C-355B-AB3A-811CC14007AD}"/>
                  </a:ext>
                </a:extLst>
              </p:cNvPr>
              <p:cNvSpPr/>
              <p:nvPr/>
            </p:nvSpPr>
            <p:spPr>
              <a:xfrm>
                <a:off x="270165" y="42165"/>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solidFill>
                <a:schemeClr val="accent1">
                  <a:alpha val="50000"/>
                </a:schemeClr>
              </a:solidFill>
              <a:ln w="9525" cap="flat">
                <a:noFill/>
                <a:prstDash val="solid"/>
                <a:miter/>
              </a:ln>
            </p:spPr>
            <p:txBody>
              <a:bodyPr rtlCol="0" anchor="ctr"/>
              <a:lstStyle/>
              <a:p>
                <a:endParaRPr lang="en-GB"/>
              </a:p>
            </p:txBody>
          </p:sp>
          <p:sp>
            <p:nvSpPr>
              <p:cNvPr id="35" name="任意多边形: 形状 34">
                <a:extLst>
                  <a:ext uri="{FF2B5EF4-FFF2-40B4-BE49-F238E27FC236}">
                    <a16:creationId xmlns:a16="http://schemas.microsoft.com/office/drawing/2014/main" id="{36BAB0B3-DB2E-57B1-F2E3-7C59F9574BB1}"/>
                  </a:ext>
                </a:extLst>
              </p:cNvPr>
              <p:cNvSpPr/>
              <p:nvPr/>
            </p:nvSpPr>
            <p:spPr>
              <a:xfrm>
                <a:off x="-1" y="194535"/>
                <a:ext cx="1718037"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solidFill>
                <a:schemeClr val="accent1">
                  <a:alpha val="50000"/>
                </a:schemeClr>
              </a:solidFill>
              <a:ln w="9525" cap="flat">
                <a:noFill/>
                <a:prstDash val="solid"/>
                <a:miter/>
              </a:ln>
            </p:spPr>
            <p:txBody>
              <a:bodyPr rtlCol="0" anchor="ctr"/>
              <a:lstStyle/>
              <a:p>
                <a:endParaRPr lang="en-GB"/>
              </a:p>
            </p:txBody>
          </p:sp>
          <p:sp>
            <p:nvSpPr>
              <p:cNvPr id="36" name="任意多边形: 形状 35">
                <a:extLst>
                  <a:ext uri="{FF2B5EF4-FFF2-40B4-BE49-F238E27FC236}">
                    <a16:creationId xmlns:a16="http://schemas.microsoft.com/office/drawing/2014/main" id="{3F257FE2-7B6A-F343-90B5-60A0B053B06A}"/>
                  </a:ext>
                </a:extLst>
              </p:cNvPr>
              <p:cNvSpPr/>
              <p:nvPr/>
            </p:nvSpPr>
            <p:spPr>
              <a:xfrm>
                <a:off x="0" y="1208577"/>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solidFill>
                <a:schemeClr val="accent1">
                  <a:alpha val="50000"/>
                </a:schemeClr>
              </a:solidFill>
              <a:ln w="9525" cap="flat">
                <a:noFill/>
                <a:prstDash val="solid"/>
                <a:miter/>
              </a:ln>
            </p:spPr>
            <p:txBody>
              <a:bodyPr rtlCol="0" anchor="ctr"/>
              <a:lstStyle/>
              <a:p>
                <a:endParaRPr lang="en-GB"/>
              </a:p>
            </p:txBody>
          </p:sp>
          <p:sp>
            <p:nvSpPr>
              <p:cNvPr id="37" name="任意多边形: 形状 36">
                <a:extLst>
                  <a:ext uri="{FF2B5EF4-FFF2-40B4-BE49-F238E27FC236}">
                    <a16:creationId xmlns:a16="http://schemas.microsoft.com/office/drawing/2014/main" id="{979B96E9-9101-F6D7-57AC-135B32D9B915}"/>
                  </a:ext>
                </a:extLst>
              </p:cNvPr>
              <p:cNvSpPr/>
              <p:nvPr/>
            </p:nvSpPr>
            <p:spPr>
              <a:xfrm>
                <a:off x="0" y="2286"/>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8" name="任意多边形: 形状 37">
                <a:extLst>
                  <a:ext uri="{FF2B5EF4-FFF2-40B4-BE49-F238E27FC236}">
                    <a16:creationId xmlns:a16="http://schemas.microsoft.com/office/drawing/2014/main" id="{5BBE4D44-3D7B-3921-6466-A75563B2E014}"/>
                  </a:ext>
                </a:extLst>
              </p:cNvPr>
              <p:cNvSpPr/>
              <p:nvPr/>
            </p:nvSpPr>
            <p:spPr>
              <a:xfrm>
                <a:off x="1953625" y="302417"/>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9" name="任意多边形: 形状 38">
                <a:extLst>
                  <a:ext uri="{FF2B5EF4-FFF2-40B4-BE49-F238E27FC236}">
                    <a16:creationId xmlns:a16="http://schemas.microsoft.com/office/drawing/2014/main" id="{6E80C730-E302-EEE9-5FC3-C5423E6DB6E7}"/>
                  </a:ext>
                </a:extLst>
              </p:cNvPr>
              <p:cNvSpPr/>
              <p:nvPr/>
            </p:nvSpPr>
            <p:spPr>
              <a:xfrm>
                <a:off x="1415829" y="28794"/>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0" name="任意多边形: 形状 39">
                <a:extLst>
                  <a:ext uri="{FF2B5EF4-FFF2-40B4-BE49-F238E27FC236}">
                    <a16:creationId xmlns:a16="http://schemas.microsoft.com/office/drawing/2014/main" id="{02071602-53C4-A3A6-FE25-A6EF3768E589}"/>
                  </a:ext>
                </a:extLst>
              </p:cNvPr>
              <p:cNvSpPr/>
              <p:nvPr/>
            </p:nvSpPr>
            <p:spPr>
              <a:xfrm>
                <a:off x="0" y="2286"/>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1" name="任意多边形: 形状 40">
                <a:extLst>
                  <a:ext uri="{FF2B5EF4-FFF2-40B4-BE49-F238E27FC236}">
                    <a16:creationId xmlns:a16="http://schemas.microsoft.com/office/drawing/2014/main" id="{133442D8-F53C-424D-A89D-977996BFB1BC}"/>
                  </a:ext>
                </a:extLst>
              </p:cNvPr>
              <p:cNvSpPr/>
              <p:nvPr/>
            </p:nvSpPr>
            <p:spPr>
              <a:xfrm>
                <a:off x="23282" y="2286"/>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2" name="任意多边形: 形状 41">
                <a:extLst>
                  <a:ext uri="{FF2B5EF4-FFF2-40B4-BE49-F238E27FC236}">
                    <a16:creationId xmlns:a16="http://schemas.microsoft.com/office/drawing/2014/main" id="{F3136D5F-3D72-8695-FF15-0ABD45E0B3A6}"/>
                  </a:ext>
                </a:extLst>
              </p:cNvPr>
              <p:cNvSpPr/>
              <p:nvPr/>
            </p:nvSpPr>
            <p:spPr>
              <a:xfrm>
                <a:off x="288606" y="2286"/>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3" name="任意多边形: 形状 42">
                <a:extLst>
                  <a:ext uri="{FF2B5EF4-FFF2-40B4-BE49-F238E27FC236}">
                    <a16:creationId xmlns:a16="http://schemas.microsoft.com/office/drawing/2014/main" id="{39CE70AD-F475-C807-B718-08CE70B20ECB}"/>
                  </a:ext>
                </a:extLst>
              </p:cNvPr>
              <p:cNvSpPr/>
              <p:nvPr/>
            </p:nvSpPr>
            <p:spPr>
              <a:xfrm>
                <a:off x="2348499" y="2286"/>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4" name="任意多边形: 形状 43">
                <a:extLst>
                  <a:ext uri="{FF2B5EF4-FFF2-40B4-BE49-F238E27FC236}">
                    <a16:creationId xmlns:a16="http://schemas.microsoft.com/office/drawing/2014/main" id="{B82417E0-3E28-A026-9FE8-45A2E3E7301A}"/>
                  </a:ext>
                </a:extLst>
              </p:cNvPr>
              <p:cNvSpPr/>
              <p:nvPr/>
            </p:nvSpPr>
            <p:spPr>
              <a:xfrm>
                <a:off x="0" y="306105"/>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solidFill>
                <a:schemeClr val="accent1">
                  <a:alpha val="50000"/>
                </a:schemeClr>
              </a:solidFill>
              <a:ln w="9525" cap="flat">
                <a:noFill/>
                <a:prstDash val="solid"/>
                <a:miter/>
              </a:ln>
            </p:spPr>
            <p:txBody>
              <a:bodyPr rtlCol="0" anchor="ctr"/>
              <a:lstStyle/>
              <a:p>
                <a:endParaRPr lang="en-GB"/>
              </a:p>
            </p:txBody>
          </p:sp>
          <p:sp>
            <p:nvSpPr>
              <p:cNvPr id="45" name="任意多边形: 形状 44">
                <a:extLst>
                  <a:ext uri="{FF2B5EF4-FFF2-40B4-BE49-F238E27FC236}">
                    <a16:creationId xmlns:a16="http://schemas.microsoft.com/office/drawing/2014/main" id="{4BB64688-FF42-330F-20E7-9D82DA5450D2}"/>
                  </a:ext>
                </a:extLst>
              </p:cNvPr>
              <p:cNvSpPr/>
              <p:nvPr/>
            </p:nvSpPr>
            <p:spPr>
              <a:xfrm>
                <a:off x="207235" y="2286"/>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6" name="任意多边形: 形状 45">
                <a:extLst>
                  <a:ext uri="{FF2B5EF4-FFF2-40B4-BE49-F238E27FC236}">
                    <a16:creationId xmlns:a16="http://schemas.microsoft.com/office/drawing/2014/main" id="{17F1364F-3F12-25B2-A39A-617F55F6C574}"/>
                  </a:ext>
                </a:extLst>
              </p:cNvPr>
              <p:cNvSpPr/>
              <p:nvPr/>
            </p:nvSpPr>
            <p:spPr>
              <a:xfrm>
                <a:off x="2665230" y="0"/>
                <a:ext cx="482450" cy="482450"/>
              </a:xfrm>
              <a:custGeom>
                <a:avLst/>
                <a:gdLst>
                  <a:gd name="connsiteX0" fmla="*/ 144052 w 482450"/>
                  <a:gd name="connsiteY0" fmla="*/ 0 h 482450"/>
                  <a:gd name="connsiteX1" fmla="*/ 482450 w 482450"/>
                  <a:gd name="connsiteY1" fmla="*/ 0 h 482450"/>
                  <a:gd name="connsiteX2" fmla="*/ 0 w 482450"/>
                  <a:gd name="connsiteY2" fmla="*/ 482450 h 482450"/>
                  <a:gd name="connsiteX3" fmla="*/ 0 w 482450"/>
                  <a:gd name="connsiteY3" fmla="*/ 144052 h 482450"/>
                </a:gdLst>
                <a:ahLst/>
                <a:cxnLst>
                  <a:cxn ang="0">
                    <a:pos x="connsiteX0" y="connsiteY0"/>
                  </a:cxn>
                  <a:cxn ang="0">
                    <a:pos x="connsiteX1" y="connsiteY1"/>
                  </a:cxn>
                  <a:cxn ang="0">
                    <a:pos x="connsiteX2" y="connsiteY2"/>
                  </a:cxn>
                  <a:cxn ang="0">
                    <a:pos x="connsiteX3" y="connsiteY3"/>
                  </a:cxn>
                </a:cxnLst>
                <a:rect l="l" t="t" r="r" b="b"/>
                <a:pathLst>
                  <a:path w="482450" h="482450">
                    <a:moveTo>
                      <a:pt x="144052" y="0"/>
                    </a:moveTo>
                    <a:lnTo>
                      <a:pt x="482450" y="0"/>
                    </a:lnTo>
                    <a:lnTo>
                      <a:pt x="0" y="482450"/>
                    </a:lnTo>
                    <a:lnTo>
                      <a:pt x="0" y="144052"/>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grpSp>
        <p:grpSp>
          <p:nvGrpSpPr>
            <p:cNvPr id="9" name="组合 8">
              <a:extLst>
                <a:ext uri="{FF2B5EF4-FFF2-40B4-BE49-F238E27FC236}">
                  <a16:creationId xmlns:a16="http://schemas.microsoft.com/office/drawing/2014/main" id="{36768ADA-02FA-274B-9086-C39821DB09F1}"/>
                </a:ext>
              </a:extLst>
            </p:cNvPr>
            <p:cNvGrpSpPr/>
            <p:nvPr/>
          </p:nvGrpSpPr>
          <p:grpSpPr>
            <a:xfrm>
              <a:off x="5983508" y="1"/>
              <a:ext cx="6299200" cy="7097274"/>
              <a:chOff x="5983508" y="1"/>
              <a:chExt cx="6299200" cy="7097274"/>
            </a:xfrm>
          </p:grpSpPr>
          <p:sp>
            <p:nvSpPr>
              <p:cNvPr id="10" name="任意多边形: 形状 9">
                <a:extLst>
                  <a:ext uri="{FF2B5EF4-FFF2-40B4-BE49-F238E27FC236}">
                    <a16:creationId xmlns:a16="http://schemas.microsoft.com/office/drawing/2014/main" id="{F5CBED5E-45CF-6B4D-112F-5CAFCE6CBBF0}"/>
                  </a:ext>
                </a:extLst>
              </p:cNvPr>
              <p:cNvSpPr/>
              <p:nvPr/>
            </p:nvSpPr>
            <p:spPr>
              <a:xfrm>
                <a:off x="11160080" y="5220347"/>
                <a:ext cx="1122623" cy="1122284"/>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solidFill>
                <a:schemeClr val="accent1">
                  <a:alpha val="50000"/>
                </a:schemeClr>
              </a:solidFill>
              <a:ln w="9525" cap="flat">
                <a:noFill/>
                <a:prstDash val="solid"/>
                <a:miter/>
              </a:ln>
            </p:spPr>
            <p:txBody>
              <a:bodyPr rtlCol="0" anchor="ctr"/>
              <a:lstStyle/>
              <a:p>
                <a:endParaRPr lang="en-GB"/>
              </a:p>
            </p:txBody>
          </p:sp>
          <p:sp>
            <p:nvSpPr>
              <p:cNvPr id="11" name="任意多边形: 形状 10">
                <a:extLst>
                  <a:ext uri="{FF2B5EF4-FFF2-40B4-BE49-F238E27FC236}">
                    <a16:creationId xmlns:a16="http://schemas.microsoft.com/office/drawing/2014/main" id="{2A230BEC-9668-C650-850C-2A9C92931127}"/>
                  </a:ext>
                </a:extLst>
              </p:cNvPr>
              <p:cNvSpPr/>
              <p:nvPr/>
            </p:nvSpPr>
            <p:spPr>
              <a:xfrm>
                <a:off x="11539609" y="4226042"/>
                <a:ext cx="743098" cy="2050394"/>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solidFill>
                <a:schemeClr val="accent1">
                  <a:alpha val="50000"/>
                </a:schemeClr>
              </a:solidFill>
              <a:ln w="9525" cap="flat">
                <a:noFill/>
                <a:prstDash val="solid"/>
                <a:miter/>
              </a:ln>
            </p:spPr>
            <p:txBody>
              <a:bodyPr rtlCol="0" anchor="ctr"/>
              <a:lstStyle/>
              <a:p>
                <a:endParaRPr lang="en-GB"/>
              </a:p>
            </p:txBody>
          </p:sp>
          <p:sp>
            <p:nvSpPr>
              <p:cNvPr id="12" name="任意多边形: 形状 11">
                <a:extLst>
                  <a:ext uri="{FF2B5EF4-FFF2-40B4-BE49-F238E27FC236}">
                    <a16:creationId xmlns:a16="http://schemas.microsoft.com/office/drawing/2014/main" id="{0A5DE20C-F198-25E6-99F0-1DB5AA000AC4}"/>
                  </a:ext>
                </a:extLst>
              </p:cNvPr>
              <p:cNvSpPr/>
              <p:nvPr/>
            </p:nvSpPr>
            <p:spPr>
              <a:xfrm>
                <a:off x="11643824" y="5151096"/>
                <a:ext cx="491548" cy="491210"/>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3" name="任意多边形: 形状 12">
                <a:extLst>
                  <a:ext uri="{FF2B5EF4-FFF2-40B4-BE49-F238E27FC236}">
                    <a16:creationId xmlns:a16="http://schemas.microsoft.com/office/drawing/2014/main" id="{16645792-7739-A2FF-EFA9-BC5719604F6A}"/>
                  </a:ext>
                </a:extLst>
              </p:cNvPr>
              <p:cNvSpPr/>
              <p:nvPr/>
            </p:nvSpPr>
            <p:spPr>
              <a:xfrm>
                <a:off x="11023953" y="1"/>
                <a:ext cx="1168047" cy="3268399"/>
              </a:xfrm>
              <a:custGeom>
                <a:avLst/>
                <a:gdLst>
                  <a:gd name="connsiteX0" fmla="*/ 337076 w 1168047"/>
                  <a:gd name="connsiteY0" fmla="*/ 0 h 3268399"/>
                  <a:gd name="connsiteX1" fmla="*/ 1168047 w 1168047"/>
                  <a:gd name="connsiteY1" fmla="*/ 0 h 3268399"/>
                  <a:gd name="connsiteX2" fmla="*/ 1168047 w 1168047"/>
                  <a:gd name="connsiteY2" fmla="*/ 2100351 h 3268399"/>
                  <a:gd name="connsiteX3" fmla="*/ 0 w 1168047"/>
                  <a:gd name="connsiteY3" fmla="*/ 3268399 h 3268399"/>
                  <a:gd name="connsiteX4" fmla="*/ 0 w 1168047"/>
                  <a:gd name="connsiteY4" fmla="*/ 337077 h 326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047" h="3268399">
                    <a:moveTo>
                      <a:pt x="337076" y="0"/>
                    </a:moveTo>
                    <a:lnTo>
                      <a:pt x="1168047" y="0"/>
                    </a:lnTo>
                    <a:lnTo>
                      <a:pt x="1168047" y="2100351"/>
                    </a:lnTo>
                    <a:lnTo>
                      <a:pt x="0" y="3268399"/>
                    </a:lnTo>
                    <a:lnTo>
                      <a:pt x="0" y="337077"/>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sp>
            <p:nvSpPr>
              <p:cNvPr id="14" name="任意多边形: 形状 13">
                <a:extLst>
                  <a:ext uri="{FF2B5EF4-FFF2-40B4-BE49-F238E27FC236}">
                    <a16:creationId xmlns:a16="http://schemas.microsoft.com/office/drawing/2014/main" id="{2A37D002-40C6-63F4-B96E-C5C5B4FE0FA9}"/>
                  </a:ext>
                </a:extLst>
              </p:cNvPr>
              <p:cNvSpPr/>
              <p:nvPr/>
            </p:nvSpPr>
            <p:spPr>
              <a:xfrm>
                <a:off x="11322344" y="6415621"/>
                <a:ext cx="433840" cy="433841"/>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5" name="任意多边形: 形状 14">
                <a:extLst>
                  <a:ext uri="{FF2B5EF4-FFF2-40B4-BE49-F238E27FC236}">
                    <a16:creationId xmlns:a16="http://schemas.microsoft.com/office/drawing/2014/main" id="{5FD9883A-28D8-E170-1D28-5AA48F6D7DB5}"/>
                  </a:ext>
                </a:extLst>
              </p:cNvPr>
              <p:cNvSpPr/>
              <p:nvPr/>
            </p:nvSpPr>
            <p:spPr>
              <a:xfrm>
                <a:off x="9012254" y="3273831"/>
                <a:ext cx="398875" cy="39887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6" name="任意多边形: 形状 15">
                <a:extLst>
                  <a:ext uri="{FF2B5EF4-FFF2-40B4-BE49-F238E27FC236}">
                    <a16:creationId xmlns:a16="http://schemas.microsoft.com/office/drawing/2014/main" id="{0F5730BF-2FB2-4C56-444C-8E5128612303}"/>
                  </a:ext>
                </a:extLst>
              </p:cNvPr>
              <p:cNvSpPr/>
              <p:nvPr/>
            </p:nvSpPr>
            <p:spPr>
              <a:xfrm>
                <a:off x="9115795" y="716602"/>
                <a:ext cx="3166912" cy="5835822"/>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solidFill>
                <a:schemeClr val="accent1">
                  <a:alpha val="50000"/>
                </a:schemeClr>
              </a:solidFill>
              <a:ln w="9525" cap="flat">
                <a:noFill/>
                <a:prstDash val="solid"/>
                <a:miter/>
              </a:ln>
            </p:spPr>
            <p:txBody>
              <a:bodyPr rtlCol="0" anchor="ctr"/>
              <a:lstStyle/>
              <a:p>
                <a:endParaRPr lang="en-GB"/>
              </a:p>
            </p:txBody>
          </p:sp>
          <p:sp>
            <p:nvSpPr>
              <p:cNvPr id="17" name="任意多边形: 形状 16">
                <a:extLst>
                  <a:ext uri="{FF2B5EF4-FFF2-40B4-BE49-F238E27FC236}">
                    <a16:creationId xmlns:a16="http://schemas.microsoft.com/office/drawing/2014/main" id="{F233965C-3A2A-1476-1FCE-A47ED4DEF27B}"/>
                  </a:ext>
                </a:extLst>
              </p:cNvPr>
              <p:cNvSpPr/>
              <p:nvPr/>
            </p:nvSpPr>
            <p:spPr>
              <a:xfrm>
                <a:off x="10280855" y="1283181"/>
                <a:ext cx="2001851" cy="2001853"/>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solidFill>
                <a:schemeClr val="accent1">
                  <a:alpha val="50000"/>
                </a:schemeClr>
              </a:solidFill>
              <a:ln w="9525" cap="flat">
                <a:noFill/>
                <a:prstDash val="solid"/>
                <a:miter/>
              </a:ln>
            </p:spPr>
            <p:txBody>
              <a:bodyPr rtlCol="0" anchor="ctr"/>
              <a:lstStyle/>
              <a:p>
                <a:endParaRPr lang="en-GB"/>
              </a:p>
            </p:txBody>
          </p:sp>
          <p:sp>
            <p:nvSpPr>
              <p:cNvPr id="18" name="任意多边形: 形状 17">
                <a:extLst>
                  <a:ext uri="{FF2B5EF4-FFF2-40B4-BE49-F238E27FC236}">
                    <a16:creationId xmlns:a16="http://schemas.microsoft.com/office/drawing/2014/main" id="{BBB10219-C1D6-83A1-CDA2-A476EA042509}"/>
                  </a:ext>
                </a:extLst>
              </p:cNvPr>
              <p:cNvSpPr/>
              <p:nvPr/>
            </p:nvSpPr>
            <p:spPr>
              <a:xfrm>
                <a:off x="9342561" y="1636225"/>
                <a:ext cx="2940146" cy="2940146"/>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solidFill>
                <a:schemeClr val="accent1">
                  <a:alpha val="50000"/>
                </a:schemeClr>
              </a:solidFill>
              <a:ln w="9525" cap="flat">
                <a:noFill/>
                <a:prstDash val="solid"/>
                <a:miter/>
              </a:ln>
            </p:spPr>
            <p:txBody>
              <a:bodyPr rtlCol="0" anchor="ctr"/>
              <a:lstStyle/>
              <a:p>
                <a:endParaRPr lang="en-GB"/>
              </a:p>
            </p:txBody>
          </p:sp>
          <p:sp>
            <p:nvSpPr>
              <p:cNvPr id="19" name="任意多边形: 形状 18">
                <a:extLst>
                  <a:ext uri="{FF2B5EF4-FFF2-40B4-BE49-F238E27FC236}">
                    <a16:creationId xmlns:a16="http://schemas.microsoft.com/office/drawing/2014/main" id="{EE80C1ED-1039-8E88-EDA5-6727DC492B95}"/>
                  </a:ext>
                </a:extLst>
              </p:cNvPr>
              <p:cNvSpPr/>
              <p:nvPr/>
            </p:nvSpPr>
            <p:spPr>
              <a:xfrm>
                <a:off x="8072602" y="2717439"/>
                <a:ext cx="4210102" cy="4210102"/>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solidFill>
                <a:schemeClr val="accent1">
                  <a:alpha val="50000"/>
                </a:schemeClr>
              </a:solidFill>
              <a:ln w="9525" cap="flat">
                <a:noFill/>
                <a:prstDash val="solid"/>
                <a:miter/>
              </a:ln>
            </p:spPr>
            <p:txBody>
              <a:bodyPr rtlCol="0" anchor="ctr"/>
              <a:lstStyle/>
              <a:p>
                <a:endParaRPr lang="en-GB"/>
              </a:p>
            </p:txBody>
          </p:sp>
          <p:sp>
            <p:nvSpPr>
              <p:cNvPr id="20" name="任意多边形: 形状 19">
                <a:extLst>
                  <a:ext uri="{FF2B5EF4-FFF2-40B4-BE49-F238E27FC236}">
                    <a16:creationId xmlns:a16="http://schemas.microsoft.com/office/drawing/2014/main" id="{5A9DFC6A-D066-6F2D-F8C5-ED2D2F03BA5F}"/>
                  </a:ext>
                </a:extLst>
              </p:cNvPr>
              <p:cNvSpPr/>
              <p:nvPr/>
            </p:nvSpPr>
            <p:spPr>
              <a:xfrm>
                <a:off x="7311171" y="5177577"/>
                <a:ext cx="1164717" cy="1164717"/>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solidFill>
                <a:schemeClr val="accent1">
                  <a:alpha val="50000"/>
                </a:schemeClr>
              </a:solidFill>
              <a:ln w="9525" cap="flat">
                <a:noFill/>
                <a:prstDash val="solid"/>
                <a:miter/>
              </a:ln>
            </p:spPr>
            <p:txBody>
              <a:bodyPr rtlCol="0" anchor="ctr"/>
              <a:lstStyle/>
              <a:p>
                <a:endParaRPr lang="en-GB"/>
              </a:p>
            </p:txBody>
          </p:sp>
          <p:sp>
            <p:nvSpPr>
              <p:cNvPr id="21" name="任意多边形: 形状 20">
                <a:extLst>
                  <a:ext uri="{FF2B5EF4-FFF2-40B4-BE49-F238E27FC236}">
                    <a16:creationId xmlns:a16="http://schemas.microsoft.com/office/drawing/2014/main" id="{657079A6-A9B7-7D0B-10D2-388E651B0C4E}"/>
                  </a:ext>
                </a:extLst>
              </p:cNvPr>
              <p:cNvSpPr/>
              <p:nvPr/>
            </p:nvSpPr>
            <p:spPr>
              <a:xfrm>
                <a:off x="9218652" y="6570757"/>
                <a:ext cx="305180" cy="305180"/>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solidFill>
                <a:schemeClr val="accent1">
                  <a:alpha val="50000"/>
                </a:schemeClr>
              </a:solidFill>
              <a:ln w="9525" cap="flat">
                <a:noFill/>
                <a:prstDash val="solid"/>
                <a:miter/>
              </a:ln>
            </p:spPr>
            <p:txBody>
              <a:bodyPr rtlCol="0" anchor="ctr"/>
              <a:lstStyle/>
              <a:p>
                <a:endParaRPr lang="en-GB"/>
              </a:p>
            </p:txBody>
          </p:sp>
          <p:sp>
            <p:nvSpPr>
              <p:cNvPr id="22" name="任意多边形: 形状 21">
                <a:extLst>
                  <a:ext uri="{FF2B5EF4-FFF2-40B4-BE49-F238E27FC236}">
                    <a16:creationId xmlns:a16="http://schemas.microsoft.com/office/drawing/2014/main" id="{80043723-6EAF-9672-C2CF-BCCF4275C1AF}"/>
                  </a:ext>
                </a:extLst>
              </p:cNvPr>
              <p:cNvSpPr/>
              <p:nvPr/>
            </p:nvSpPr>
            <p:spPr>
              <a:xfrm>
                <a:off x="11157026" y="2306001"/>
                <a:ext cx="1125682" cy="4621540"/>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solidFill>
                <a:schemeClr val="accent1">
                  <a:alpha val="50000"/>
                </a:schemeClr>
              </a:solidFill>
              <a:ln w="9525" cap="flat">
                <a:noFill/>
                <a:prstDash val="solid"/>
                <a:miter/>
              </a:ln>
            </p:spPr>
            <p:txBody>
              <a:bodyPr rtlCol="0" anchor="ctr"/>
              <a:lstStyle/>
              <a:p>
                <a:endParaRPr lang="en-GB" dirty="0"/>
              </a:p>
            </p:txBody>
          </p:sp>
          <p:grpSp>
            <p:nvGrpSpPr>
              <p:cNvPr id="23" name="组合 22">
                <a:extLst>
                  <a:ext uri="{FF2B5EF4-FFF2-40B4-BE49-F238E27FC236}">
                    <a16:creationId xmlns:a16="http://schemas.microsoft.com/office/drawing/2014/main" id="{36C81354-30BA-B3EE-D807-3BE167691268}"/>
                  </a:ext>
                </a:extLst>
              </p:cNvPr>
              <p:cNvGrpSpPr/>
              <p:nvPr/>
            </p:nvGrpSpPr>
            <p:grpSpPr>
              <a:xfrm>
                <a:off x="5983508" y="4227061"/>
                <a:ext cx="6299200" cy="2870214"/>
                <a:chOff x="5216937" y="3751707"/>
                <a:chExt cx="1767459" cy="805338"/>
              </a:xfrm>
              <a:solidFill>
                <a:schemeClr val="accent1">
                  <a:alpha val="50000"/>
                </a:schemeClr>
              </a:solidFill>
            </p:grpSpPr>
            <p:sp>
              <p:nvSpPr>
                <p:cNvPr id="24" name="任意多边形: 形状 23">
                  <a:extLst>
                    <a:ext uri="{FF2B5EF4-FFF2-40B4-BE49-F238E27FC236}">
                      <a16:creationId xmlns:a16="http://schemas.microsoft.com/office/drawing/2014/main" id="{198B85D6-7C77-A930-58AF-C1417361378D}"/>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5" name="任意多边形: 形状 24">
                  <a:extLst>
                    <a:ext uri="{FF2B5EF4-FFF2-40B4-BE49-F238E27FC236}">
                      <a16:creationId xmlns:a16="http://schemas.microsoft.com/office/drawing/2014/main" id="{4262A90C-221F-2DC0-F697-06628DDCD7A8}"/>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6" name="任意多边形: 形状 25">
                  <a:extLst>
                    <a:ext uri="{FF2B5EF4-FFF2-40B4-BE49-F238E27FC236}">
                      <a16:creationId xmlns:a16="http://schemas.microsoft.com/office/drawing/2014/main" id="{828B73C1-786B-CBA5-B39F-2BF3DD46A1A4}"/>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7" name="任意多边形: 形状 26">
                  <a:extLst>
                    <a:ext uri="{FF2B5EF4-FFF2-40B4-BE49-F238E27FC236}">
                      <a16:creationId xmlns:a16="http://schemas.microsoft.com/office/drawing/2014/main" id="{CF37033D-7D61-A1FF-EE25-F783DF9111F3}"/>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8" name="任意多边形: 形状 27">
                  <a:extLst>
                    <a:ext uri="{FF2B5EF4-FFF2-40B4-BE49-F238E27FC236}">
                      <a16:creationId xmlns:a16="http://schemas.microsoft.com/office/drawing/2014/main" id="{ADDBB0D0-C124-AD85-3BF5-F88898856F4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9" name="任意多边形: 形状 28">
                  <a:extLst>
                    <a:ext uri="{FF2B5EF4-FFF2-40B4-BE49-F238E27FC236}">
                      <a16:creationId xmlns:a16="http://schemas.microsoft.com/office/drawing/2014/main" id="{B349F953-5854-591E-138F-915CDC7B356D}"/>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sp>
        <p:nvSpPr>
          <p:cNvPr id="47" name="标题 1">
            <a:extLst>
              <a:ext uri="{FF2B5EF4-FFF2-40B4-BE49-F238E27FC236}">
                <a16:creationId xmlns:a16="http://schemas.microsoft.com/office/drawing/2014/main" id="{1354EA6B-4DCD-3D8A-10B6-BA10AFC7E31F}"/>
              </a:ext>
            </a:extLst>
          </p:cNvPr>
          <p:cNvSpPr>
            <a:spLocks noGrp="1"/>
          </p:cNvSpPr>
          <p:nvPr>
            <p:ph type="ctrTitle" hasCustomPrompt="1"/>
          </p:nvPr>
        </p:nvSpPr>
        <p:spPr>
          <a:xfrm>
            <a:off x="1453843" y="1226707"/>
            <a:ext cx="8055158" cy="2282674"/>
          </a:xfrm>
        </p:spPr>
        <p:txBody>
          <a:bodyPr anchor="b">
            <a:normAutofit/>
          </a:bodyPr>
          <a:lstStyle>
            <a:lvl1pPr algn="l">
              <a:defRPr sz="4800"/>
            </a:lvl1pPr>
          </a:lstStyle>
          <a:p>
            <a:pPr lvl="0"/>
            <a:r>
              <a:rPr lang="en-US"/>
              <a:t>Click to add title</a:t>
            </a:r>
          </a:p>
        </p:txBody>
      </p:sp>
      <p:sp>
        <p:nvSpPr>
          <p:cNvPr id="48" name="副标题 2">
            <a:extLst>
              <a:ext uri="{FF2B5EF4-FFF2-40B4-BE49-F238E27FC236}">
                <a16:creationId xmlns:a16="http://schemas.microsoft.com/office/drawing/2014/main" id="{13FEDE5E-D598-59F3-5D9F-0F95A5D04C36}"/>
              </a:ext>
            </a:extLst>
          </p:cNvPr>
          <p:cNvSpPr>
            <a:spLocks noGrp="1"/>
          </p:cNvSpPr>
          <p:nvPr>
            <p:ph type="subTitle" idx="1" hasCustomPrompt="1"/>
          </p:nvPr>
        </p:nvSpPr>
        <p:spPr>
          <a:xfrm>
            <a:off x="1468674" y="3636116"/>
            <a:ext cx="8055158" cy="508703"/>
          </a:xfrm>
        </p:spPr>
        <p:txBody>
          <a:bodyPr anchor="ct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49" name="文本占位符 3">
            <a:extLst>
              <a:ext uri="{FF2B5EF4-FFF2-40B4-BE49-F238E27FC236}">
                <a16:creationId xmlns:a16="http://schemas.microsoft.com/office/drawing/2014/main" id="{65EE8CCA-41E1-6A99-6BB7-E86D86124EB2}"/>
              </a:ext>
            </a:extLst>
          </p:cNvPr>
          <p:cNvSpPr>
            <a:spLocks noGrp="1"/>
          </p:cNvSpPr>
          <p:nvPr>
            <p:ph type="body" sz="quarter" idx="13" hasCustomPrompt="1"/>
          </p:nvPr>
        </p:nvSpPr>
        <p:spPr>
          <a:xfrm>
            <a:off x="1449653"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t>Presenter name</a:t>
            </a:r>
          </a:p>
        </p:txBody>
      </p:sp>
      <p:sp>
        <p:nvSpPr>
          <p:cNvPr id="50" name="文本占位符 4">
            <a:extLst>
              <a:ext uri="{FF2B5EF4-FFF2-40B4-BE49-F238E27FC236}">
                <a16:creationId xmlns:a16="http://schemas.microsoft.com/office/drawing/2014/main" id="{5B4B7544-EAC2-FBDB-D336-A622CCF0462D}"/>
              </a:ext>
            </a:extLst>
          </p:cNvPr>
          <p:cNvSpPr>
            <a:spLocks noGrp="1"/>
          </p:cNvSpPr>
          <p:nvPr>
            <p:ph type="body" sz="quarter" idx="14" hasCustomPrompt="1"/>
          </p:nvPr>
        </p:nvSpPr>
        <p:spPr>
          <a:xfrm>
            <a:off x="1449651"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t>www.officeplus.cn</a:t>
            </a:r>
          </a:p>
        </p:txBody>
      </p:sp>
    </p:spTree>
    <p:extLst>
      <p:ext uri="{BB962C8B-B14F-4D97-AF65-F5344CB8AC3E}">
        <p14:creationId xmlns:p14="http://schemas.microsoft.com/office/powerpoint/2010/main" val="216016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C0EF780C-BC14-7DB7-4DEF-8A76C4D0FFE2}"/>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2024/12/13</a:t>
            </a:fld>
            <a:endParaRPr lang="zh-CN" altLang="en-US"/>
          </a:p>
        </p:txBody>
      </p:sp>
      <p:sp>
        <p:nvSpPr>
          <p:cNvPr id="7" name="页脚占位符 2">
            <a:extLst>
              <a:ext uri="{FF2B5EF4-FFF2-40B4-BE49-F238E27FC236}">
                <a16:creationId xmlns:a16="http://schemas.microsoft.com/office/drawing/2014/main" id="{067605B1-6105-9108-4790-3FA46DEB9775}"/>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B7ED124E-3027-B8D0-3F12-D54E6042FF69}"/>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37132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2024/12/13</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C29581-8E49-3187-0831-CA722CECBF42}"/>
              </a:ext>
            </a:extLst>
          </p:cNvPr>
          <p:cNvSpPr>
            <a:spLocks noGrp="1"/>
          </p:cNvSpPr>
          <p:nvPr>
            <p:ph type="ctrTitle"/>
          </p:nvPr>
        </p:nvSpPr>
        <p:spPr/>
        <p:txBody>
          <a:bodyPr/>
          <a:lstStyle/>
          <a:p>
            <a:pPr lvl="0"/>
            <a:r>
              <a:rPr lang="en-US" altLang="zh-CN" sz="4800" b="0" dirty="0" err="1"/>
              <a:t>GSConv</a:t>
            </a:r>
            <a:r>
              <a:rPr lang="en-US" altLang="zh-CN" sz="4800" b="0" dirty="0"/>
              <a:t>-RTDETR</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FEC47266-BDC5-AE9B-BF2E-B62F6C53A466}"/>
              </a:ext>
            </a:extLst>
          </p:cNvPr>
          <p:cNvSpPr>
            <a:spLocks noGrp="1"/>
          </p:cNvSpPr>
          <p:nvPr>
            <p:ph type="subTitle" idx="1"/>
          </p:nvPr>
        </p:nvSpPr>
        <p:spPr>
          <a:xfrm>
            <a:off x="1449651" y="3137381"/>
            <a:ext cx="8055158" cy="508703"/>
          </a:xfrm>
        </p:spPr>
        <p:txBody>
          <a:bodyPr>
            <a:noAutofit/>
          </a:bodyPr>
          <a:lstStyle/>
          <a:p>
            <a:pPr lvl="0"/>
            <a:r>
              <a:rPr lang="en-US" altLang="zh-CN" sz="1400" dirty="0"/>
              <a:t>A simple implementation of using </a:t>
            </a:r>
            <a:r>
              <a:rPr lang="en-US" altLang="zh-CN" sz="1400" dirty="0" err="1"/>
              <a:t>GSConv</a:t>
            </a:r>
            <a:r>
              <a:rPr lang="en-US" altLang="zh-CN" sz="1400" dirty="0"/>
              <a:t> block with RTDETR on </a:t>
            </a:r>
            <a:r>
              <a:rPr lang="en-US" altLang="zh-CN" sz="1400" dirty="0" err="1"/>
              <a:t>VisDrone</a:t>
            </a:r>
            <a:r>
              <a:rPr lang="en-US" altLang="zh-CN" sz="1400" dirty="0"/>
              <a:t> dataset compared</a:t>
            </a:r>
          </a:p>
          <a:p>
            <a:pPr lvl="0"/>
            <a:r>
              <a:rPr lang="en-US" altLang="zh-CN" sz="1400" dirty="0"/>
              <a:t>with multiple YOLOs</a:t>
            </a:r>
            <a:endParaRPr lang="zh-CN" altLang="en-US" sz="1400" dirty="0"/>
          </a:p>
        </p:txBody>
      </p:sp>
      <p:sp>
        <p:nvSpPr>
          <p:cNvPr id="9" name="文本占位符 8">
            <a:extLst>
              <a:ext uri="{FF2B5EF4-FFF2-40B4-BE49-F238E27FC236}">
                <a16:creationId xmlns:a16="http://schemas.microsoft.com/office/drawing/2014/main" id="{7CE50482-7BE8-8D17-9805-8BEEAB67BD74}"/>
              </a:ext>
            </a:extLst>
          </p:cNvPr>
          <p:cNvSpPr>
            <a:spLocks noGrp="1"/>
          </p:cNvSpPr>
          <p:nvPr>
            <p:ph type="body" sz="quarter" idx="13"/>
          </p:nvPr>
        </p:nvSpPr>
        <p:spPr>
          <a:xfrm>
            <a:off x="1386040" y="5472315"/>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0EA732AD-2F52-0827-1163-6100BD5D485D}"/>
              </a:ext>
            </a:extLst>
          </p:cNvPr>
          <p:cNvSpPr>
            <a:spLocks noGrp="1"/>
          </p:cNvSpPr>
          <p:nvPr>
            <p:ph type="body" sz="quarter" idx="14"/>
          </p:nvPr>
        </p:nvSpPr>
        <p:spPr>
          <a:xfrm>
            <a:off x="1449650" y="5494133"/>
            <a:ext cx="4517887" cy="274320"/>
          </a:xfrm>
        </p:spPr>
        <p:txBody>
          <a:bodyPr/>
          <a:lstStyle/>
          <a:p>
            <a:pPr lvl="0"/>
            <a:r>
              <a:rPr lang="en-US" dirty="0">
                <a:latin typeface="Arial" panose="020B0604020202020204" pitchFamily="34" charset="0"/>
                <a:ea typeface="微软雅黑" panose="020B0503020204020204" pitchFamily="34" charset="-122"/>
              </a:rPr>
              <a:t> </a:t>
            </a:r>
          </a:p>
        </p:txBody>
      </p:sp>
      <p:sp>
        <p:nvSpPr>
          <p:cNvPr id="2" name="文本框 1">
            <a:extLst>
              <a:ext uri="{FF2B5EF4-FFF2-40B4-BE49-F238E27FC236}">
                <a16:creationId xmlns:a16="http://schemas.microsoft.com/office/drawing/2014/main" id="{A372F06C-7906-4527-EA50-F4140DF05DCC}"/>
              </a:ext>
            </a:extLst>
          </p:cNvPr>
          <p:cNvSpPr txBox="1"/>
          <p:nvPr/>
        </p:nvSpPr>
        <p:spPr>
          <a:xfrm>
            <a:off x="1386040" y="5724816"/>
            <a:ext cx="3530379" cy="615553"/>
          </a:xfrm>
          <a:prstGeom prst="rect">
            <a:avLst/>
          </a:prstGeom>
          <a:noFill/>
        </p:spPr>
        <p:txBody>
          <a:bodyPr wrap="square" rtlCol="0">
            <a:spAutoFit/>
          </a:bodyPr>
          <a:lstStyle/>
          <a:p>
            <a:r>
              <a:rPr lang="en-US" altLang="zh-CN" sz="1600" dirty="0" err="1">
                <a:latin typeface="Calibri" panose="020F0502020204030204" pitchFamily="34" charset="0"/>
                <a:ea typeface="Calibri" panose="020F0502020204030204" pitchFamily="34" charset="0"/>
                <a:cs typeface="Calibri" panose="020F0502020204030204" pitchFamily="34" charset="0"/>
              </a:rPr>
              <a:t>Ghous</a:t>
            </a:r>
            <a:r>
              <a:rPr lang="en-US" altLang="zh-CN" sz="1600" dirty="0">
                <a:latin typeface="Calibri" panose="020F0502020204030204" pitchFamily="34" charset="0"/>
                <a:ea typeface="Calibri" panose="020F0502020204030204" pitchFamily="34" charset="0"/>
                <a:cs typeface="Calibri" panose="020F0502020204030204" pitchFamily="34" charset="0"/>
              </a:rPr>
              <a:t> Iqbal</a:t>
            </a:r>
          </a:p>
          <a:p>
            <a:endParaRPr lang="en-US" altLang="zh-CN" dirty="0"/>
          </a:p>
        </p:txBody>
      </p:sp>
    </p:spTree>
    <p:extLst>
      <p:ext uri="{BB962C8B-B14F-4D97-AF65-F5344CB8AC3E}">
        <p14:creationId xmlns:p14="http://schemas.microsoft.com/office/powerpoint/2010/main" val="318064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5469-C314-B71E-29F5-3C2BE522F46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3CA8598-19DB-A448-9350-0A097F559859}"/>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BAC62D1-667D-BBB4-E09B-12F08AE8D840}"/>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A2553B9A-BB35-DABF-86D8-85EC7C5203BF}"/>
                </a:ext>
              </a:extLst>
            </p:cNvPr>
            <p:cNvSpPr txBox="1"/>
            <p:nvPr/>
          </p:nvSpPr>
          <p:spPr>
            <a:xfrm>
              <a:off x="510241" y="192227"/>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FEBE17F3-C004-D092-7549-C8CA8273869C}"/>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744D8A3D-1C58-4018-BE01-43BF2CB92596}"/>
                </a:ext>
              </a:extLst>
            </p:cNvPr>
            <p:cNvGrpSpPr/>
            <p:nvPr/>
          </p:nvGrpSpPr>
          <p:grpSpPr>
            <a:xfrm>
              <a:off x="673100" y="880156"/>
              <a:ext cx="5880033" cy="3379638"/>
              <a:chOff x="673100" y="880156"/>
              <a:chExt cx="5880033" cy="3379638"/>
            </a:xfrm>
          </p:grpSpPr>
          <p:sp>
            <p:nvSpPr>
              <p:cNvPr id="2" name="矩形 1">
                <a:extLst>
                  <a:ext uri="{FF2B5EF4-FFF2-40B4-BE49-F238E27FC236}">
                    <a16:creationId xmlns:a16="http://schemas.microsoft.com/office/drawing/2014/main" id="{B10C3047-1492-ADFA-13E4-F012BCF63292}"/>
                  </a:ext>
                </a:extLst>
              </p:cNvPr>
              <p:cNvSpPr>
                <a:spLocks/>
              </p:cNvSpPr>
              <p:nvPr/>
            </p:nvSpPr>
            <p:spPr>
              <a:xfrm>
                <a:off x="1130233" y="1699003"/>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endPar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1. Frequent Viewpoint Changes: There are significant dynamic variations in pitch, roll, and other angles due to the drone's movement.</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2. High Scene Complexity: Complex background textures (such as buildings and tree canopies) can easily lead to false detections.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3. Wide Range of Object Sizes: Due to the varying flight altitudes of drones, objects in the images can range from very small to very large. Small objects occupy very few pixels in high-resolution images.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4. Variable Image Quality: Significant changes in lighting conditions: Drone missions may be conducted during morning, noon, or evening, resulting in substantial differences in lighting conditions.</a:t>
                </a:r>
              </a:p>
            </p:txBody>
          </p:sp>
          <p:sp>
            <p:nvSpPr>
              <p:cNvPr id="3" name="矩形 2">
                <a:extLst>
                  <a:ext uri="{FF2B5EF4-FFF2-40B4-BE49-F238E27FC236}">
                    <a16:creationId xmlns:a16="http://schemas.microsoft.com/office/drawing/2014/main" id="{1EF04AB1-FB08-13DD-50BE-6469B85A2A29}"/>
                  </a:ext>
                </a:extLst>
              </p:cNvPr>
              <p:cNvSpPr>
                <a:spLocks/>
              </p:cNvSpPr>
              <p:nvPr/>
            </p:nvSpPr>
            <p:spPr>
              <a:xfrm>
                <a:off x="673100" y="88015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UAV sight</a:t>
                </a:r>
              </a:p>
            </p:txBody>
          </p:sp>
        </p:grpSp>
        <p:sp>
          <p:nvSpPr>
            <p:cNvPr id="11" name="任意多边形: 形状 10">
              <a:extLst>
                <a:ext uri="{FF2B5EF4-FFF2-40B4-BE49-F238E27FC236}">
                  <a16:creationId xmlns:a16="http://schemas.microsoft.com/office/drawing/2014/main" id="{F73ABF5D-C32F-271A-292C-E7F21475017A}"/>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90003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5472" y="3532528"/>
            <a:ext cx="5112646" cy="1286086"/>
          </a:xfrm>
        </p:spPr>
        <p:txBody>
          <a:bodyPr wrap="square">
            <a:noAutofit/>
          </a:bodyPr>
          <a:lstStyle/>
          <a:p>
            <a:r>
              <a:rPr lang="en-US" dirty="0"/>
              <a:t>02.</a:t>
            </a:r>
            <a:r>
              <a:rPr lang="fr-FR" altLang="zh-CN" dirty="0"/>
              <a:t> Domain Problem Analysis</a:t>
            </a:r>
            <a:br>
              <a:rPr lang="zh-CN" altLang="en-US" dirty="0"/>
            </a:br>
            <a:endParaRPr lang="en-US" dirty="0"/>
          </a:p>
        </p:txBody>
      </p:sp>
      <p:sp>
        <p:nvSpPr>
          <p:cNvPr id="3" name="文本占位符 2">
            <a:extLst>
              <a:ext uri="{FF2B5EF4-FFF2-40B4-BE49-F238E27FC236}">
                <a16:creationId xmlns:a16="http://schemas.microsoft.com/office/drawing/2014/main" id="{32AFE998-81AA-3375-464A-0D5A5080D0EB}"/>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2532592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95120" y="600865"/>
            <a:ext cx="10646702" cy="4868994"/>
            <a:chOff x="872198" y="1300580"/>
            <a:chExt cx="10646702" cy="4868994"/>
          </a:xfrm>
        </p:grpSpPr>
        <p:sp>
          <p:nvSpPr>
            <p:cNvPr id="2" name="Rectangle 1">
              <a:extLst>
                <a:ext uri="{FF2B5EF4-FFF2-40B4-BE49-F238E27FC236}">
                  <a16:creationId xmlns:a16="http://schemas.microsoft.com/office/drawing/2014/main" id="{B2A07337-CB03-4A52-B5C9-1A70C46D00E5}"/>
                </a:ext>
              </a:extLst>
            </p:cNvPr>
            <p:cNvSpPr/>
            <p:nvPr/>
          </p:nvSpPr>
          <p:spPr>
            <a:xfrm>
              <a:off x="1055078" y="1300580"/>
              <a:ext cx="5245914" cy="461665"/>
            </a:xfrm>
            <a:prstGeom prst="rect">
              <a:avLst/>
            </a:prstGeom>
            <a:ln>
              <a:noFill/>
            </a:ln>
          </p:spPr>
          <p:txBody>
            <a:bodyPr wrap="square" anchor="b" anchorCtr="0">
              <a:spAutoFit/>
            </a:bodyPr>
            <a:lstStyle/>
            <a:p>
              <a:pPr>
                <a:lnSpc>
                  <a:spcPct val="100000"/>
                </a:lnSpc>
                <a:buSzPct val="25000"/>
              </a:pPr>
              <a:endParaRPr lang="zh-CN" altLang="en-US" sz="2400" b="1" dirty="0">
                <a:solidFill>
                  <a:schemeClr val="tx1"/>
                </a:solidFill>
              </a:endParaRPr>
            </a:p>
          </p:txBody>
        </p:sp>
        <p:grpSp>
          <p:nvGrpSpPr>
            <p:cNvPr id="3" name="Group 2">
              <a:extLst>
                <a:ext uri="{FF2B5EF4-FFF2-40B4-BE49-F238E27FC236}">
                  <a16:creationId xmlns:a16="http://schemas.microsoft.com/office/drawing/2014/main" id="{A4B23D20-A31C-4A46-8FE1-4C04E10C94EA}"/>
                </a:ext>
              </a:extLst>
            </p:cNvPr>
            <p:cNvGrpSpPr/>
            <p:nvPr/>
          </p:nvGrpSpPr>
          <p:grpSpPr>
            <a:xfrm>
              <a:off x="872198" y="3078140"/>
              <a:ext cx="3842924" cy="3091434"/>
              <a:chOff x="872198" y="3078140"/>
              <a:chExt cx="3842924" cy="3091434"/>
            </a:xfrm>
          </p:grpSpPr>
          <p:sp>
            <p:nvSpPr>
              <p:cNvPr id="43" name="Rectangle: Rounded Corners 42">
                <a:extLst>
                  <a:ext uri="{FF2B5EF4-FFF2-40B4-BE49-F238E27FC236}">
                    <a16:creationId xmlns:a16="http://schemas.microsoft.com/office/drawing/2014/main" id="{7A9E02CF-2F66-49A9-BE12-7441FBAD6AA4}"/>
                  </a:ext>
                </a:extLst>
              </p:cNvPr>
              <p:cNvSpPr/>
              <p:nvPr/>
            </p:nvSpPr>
            <p:spPr>
              <a:xfrm>
                <a:off x="872198"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4" name="Group 3">
                <a:extLst>
                  <a:ext uri="{FF2B5EF4-FFF2-40B4-BE49-F238E27FC236}">
                    <a16:creationId xmlns:a16="http://schemas.microsoft.com/office/drawing/2014/main" id="{23609568-9E32-49DE-8CCC-4230BC154107}"/>
                  </a:ext>
                </a:extLst>
              </p:cNvPr>
              <p:cNvGrpSpPr/>
              <p:nvPr/>
            </p:nvGrpSpPr>
            <p:grpSpPr>
              <a:xfrm>
                <a:off x="1439335" y="3078140"/>
                <a:ext cx="468104" cy="468102"/>
                <a:chOff x="3526795" y="2235779"/>
                <a:chExt cx="410200" cy="410198"/>
              </a:xfrm>
            </p:grpSpPr>
            <p:sp>
              <p:nvSpPr>
                <p:cNvPr id="5" name="Oval 4">
                  <a:extLst>
                    <a:ext uri="{FF2B5EF4-FFF2-40B4-BE49-F238E27FC236}">
                      <a16:creationId xmlns:a16="http://schemas.microsoft.com/office/drawing/2014/main" id="{4A1E3CB0-50FA-4FAA-8B30-038A01B529B6}"/>
                    </a:ext>
                  </a:extLst>
                </p:cNvPr>
                <p:cNvSpPr/>
                <p:nvPr/>
              </p:nvSpPr>
              <p:spPr>
                <a:xfrm>
                  <a:off x="3526795" y="2235779"/>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 name="Freeform: Shape 5">
                  <a:extLst>
                    <a:ext uri="{FF2B5EF4-FFF2-40B4-BE49-F238E27FC236}">
                      <a16:creationId xmlns:a16="http://schemas.microsoft.com/office/drawing/2014/main" id="{D6DD3A0A-ADCB-4378-9E09-4668A50BDEAC}"/>
                    </a:ext>
                  </a:extLst>
                </p:cNvPr>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Group 33">
                <a:extLst>
                  <a:ext uri="{FF2B5EF4-FFF2-40B4-BE49-F238E27FC236}">
                    <a16:creationId xmlns:a16="http://schemas.microsoft.com/office/drawing/2014/main" id="{8C0CA768-4D7B-40A0-97B6-861E88134FFA}"/>
                  </a:ext>
                </a:extLst>
              </p:cNvPr>
              <p:cNvGrpSpPr/>
              <p:nvPr/>
            </p:nvGrpSpPr>
            <p:grpSpPr>
              <a:xfrm>
                <a:off x="2011661" y="3514095"/>
                <a:ext cx="2703461" cy="2655479"/>
                <a:chOff x="1713496" y="2587855"/>
                <a:chExt cx="2703461" cy="2655479"/>
              </a:xfrm>
            </p:grpSpPr>
            <p:sp>
              <p:nvSpPr>
                <p:cNvPr id="22" name="TextBox 21">
                  <a:extLst>
                    <a:ext uri="{FF2B5EF4-FFF2-40B4-BE49-F238E27FC236}">
                      <a16:creationId xmlns:a16="http://schemas.microsoft.com/office/drawing/2014/main" id="{970F3FDE-C54A-471E-9D59-4F6397924E63}"/>
                    </a:ext>
                  </a:extLst>
                </p:cNvPr>
                <p:cNvSpPr txBox="1"/>
                <p:nvPr/>
              </p:nvSpPr>
              <p:spPr>
                <a:xfrm>
                  <a:off x="1713496" y="2587855"/>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Dense and small objects</a:t>
                  </a:r>
                  <a:endParaRPr lang="zh-CN" altLang="en-US" sz="1600" b="1" dirty="0"/>
                </a:p>
              </p:txBody>
            </p:sp>
            <p:sp>
              <p:nvSpPr>
                <p:cNvPr id="23" name="TextBox 22">
                  <a:extLst>
                    <a:ext uri="{FF2B5EF4-FFF2-40B4-BE49-F238E27FC236}">
                      <a16:creationId xmlns:a16="http://schemas.microsoft.com/office/drawing/2014/main" id="{DB0D4ADC-DEA5-4B53-9746-40497E49C6EF}"/>
                    </a:ext>
                  </a:extLst>
                </p:cNvPr>
                <p:cNvSpPr txBox="1"/>
                <p:nvPr/>
              </p:nvSpPr>
              <p:spPr>
                <a:xfrm>
                  <a:off x="1713496" y="3178794"/>
                  <a:ext cx="2703461"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altLang="zh-CN" b="0" i="1" u="sng"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Detecting dense and small objects is challenging due to limited pixel representation and frequent occlusions or overlaps between objects.</a:t>
                  </a:r>
                </a:p>
              </p:txBody>
            </p:sp>
          </p:grpSp>
        </p:grpSp>
        <p:grpSp>
          <p:nvGrpSpPr>
            <p:cNvPr id="40" name="Group 39">
              <a:extLst>
                <a:ext uri="{FF2B5EF4-FFF2-40B4-BE49-F238E27FC236}">
                  <a16:creationId xmlns:a16="http://schemas.microsoft.com/office/drawing/2014/main" id="{A8DF4BE7-EF51-4B44-9ED9-D203A887DF11}"/>
                </a:ext>
              </a:extLst>
            </p:cNvPr>
            <p:cNvGrpSpPr/>
            <p:nvPr/>
          </p:nvGrpSpPr>
          <p:grpSpPr>
            <a:xfrm>
              <a:off x="4433370" y="3078140"/>
              <a:ext cx="3637204" cy="3018003"/>
              <a:chOff x="4433370" y="3078140"/>
              <a:chExt cx="3637204" cy="3018003"/>
            </a:xfrm>
          </p:grpSpPr>
          <p:sp>
            <p:nvSpPr>
              <p:cNvPr id="44" name="Rectangle: Rounded Corners 43">
                <a:extLst>
                  <a:ext uri="{FF2B5EF4-FFF2-40B4-BE49-F238E27FC236}">
                    <a16:creationId xmlns:a16="http://schemas.microsoft.com/office/drawing/2014/main" id="{53D49132-3E82-4D9F-B2C1-B62687D5F540}"/>
                  </a:ext>
                </a:extLst>
              </p:cNvPr>
              <p:cNvSpPr/>
              <p:nvPr/>
            </p:nvSpPr>
            <p:spPr>
              <a:xfrm>
                <a:off x="4433370"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7" name="Group 6">
                <a:extLst>
                  <a:ext uri="{FF2B5EF4-FFF2-40B4-BE49-F238E27FC236}">
                    <a16:creationId xmlns:a16="http://schemas.microsoft.com/office/drawing/2014/main" id="{69541747-86E2-4E61-91EC-2DBB70FCEA37}"/>
                  </a:ext>
                </a:extLst>
              </p:cNvPr>
              <p:cNvGrpSpPr/>
              <p:nvPr/>
            </p:nvGrpSpPr>
            <p:grpSpPr>
              <a:xfrm>
                <a:off x="5025305" y="3078140"/>
                <a:ext cx="468104" cy="468102"/>
                <a:chOff x="4471992" y="2235779"/>
                <a:chExt cx="410200" cy="410198"/>
              </a:xfrm>
            </p:grpSpPr>
            <p:sp>
              <p:nvSpPr>
                <p:cNvPr id="8" name="Oval 7">
                  <a:extLst>
                    <a:ext uri="{FF2B5EF4-FFF2-40B4-BE49-F238E27FC236}">
                      <a16:creationId xmlns:a16="http://schemas.microsoft.com/office/drawing/2014/main" id="{E66FBF85-AC11-433B-9923-B72F880B5B08}"/>
                    </a:ext>
                  </a:extLst>
                </p:cNvPr>
                <p:cNvSpPr/>
                <p:nvPr/>
              </p:nvSpPr>
              <p:spPr>
                <a:xfrm>
                  <a:off x="4471992" y="2235779"/>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 name="Freeform: Shape 8">
                  <a:extLst>
                    <a:ext uri="{FF2B5EF4-FFF2-40B4-BE49-F238E27FC236}">
                      <a16:creationId xmlns:a16="http://schemas.microsoft.com/office/drawing/2014/main" id="{33FBB0CC-B1FE-443B-92B0-446D487D7493}"/>
                    </a:ext>
                  </a:extLst>
                </p:cNvPr>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6" name="Group 35">
                <a:extLst>
                  <a:ext uri="{FF2B5EF4-FFF2-40B4-BE49-F238E27FC236}">
                    <a16:creationId xmlns:a16="http://schemas.microsoft.com/office/drawing/2014/main" id="{23505648-5FE0-4CC1-9353-09AD4A93C12A}"/>
                  </a:ext>
                </a:extLst>
              </p:cNvPr>
              <p:cNvGrpSpPr/>
              <p:nvPr/>
            </p:nvGrpSpPr>
            <p:grpSpPr>
              <a:xfrm>
                <a:off x="5643231" y="3514095"/>
                <a:ext cx="2427343" cy="2582048"/>
                <a:chOff x="5345066" y="2650728"/>
                <a:chExt cx="2427343" cy="2582048"/>
              </a:xfrm>
            </p:grpSpPr>
            <p:sp>
              <p:nvSpPr>
                <p:cNvPr id="26" name="TextBox 25">
                  <a:extLst>
                    <a:ext uri="{FF2B5EF4-FFF2-40B4-BE49-F238E27FC236}">
                      <a16:creationId xmlns:a16="http://schemas.microsoft.com/office/drawing/2014/main" id="{C3CF440B-3ABE-493E-BC93-5B9CE138B64E}"/>
                    </a:ext>
                  </a:extLst>
                </p:cNvPr>
                <p:cNvSpPr txBox="1"/>
                <p:nvPr/>
              </p:nvSpPr>
              <p:spPr>
                <a:xfrm>
                  <a:off x="5345066" y="2650728"/>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Huge scale variations</a:t>
                  </a:r>
                  <a:endParaRPr lang="zh-CN" altLang="en-US" sz="1600" b="1" dirty="0"/>
                </a:p>
              </p:txBody>
            </p:sp>
            <p:sp>
              <p:nvSpPr>
                <p:cNvPr id="27" name="TextBox 26">
                  <a:extLst>
                    <a:ext uri="{FF2B5EF4-FFF2-40B4-BE49-F238E27FC236}">
                      <a16:creationId xmlns:a16="http://schemas.microsoft.com/office/drawing/2014/main" id="{12D99C10-5542-473B-B89C-8AE514502E01}"/>
                    </a:ext>
                  </a:extLst>
                </p:cNvPr>
                <p:cNvSpPr txBox="1"/>
                <p:nvPr/>
              </p:nvSpPr>
              <p:spPr>
                <a:xfrm>
                  <a:off x="5469925" y="3168236"/>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Large differences in object sizes within the same image complicate feature extraction and accurate localization.</a:t>
                  </a:r>
                  <a:endParaRPr lang="zh-CN" altLang="en-US" i="1" u="sng" dirty="0">
                    <a:latin typeface="Calibri" panose="020F0502020204030204" pitchFamily="34" charset="0"/>
                    <a:cs typeface="Calibri" panose="020F0502020204030204" pitchFamily="34" charset="0"/>
                  </a:endParaRPr>
                </a:p>
              </p:txBody>
            </p:sp>
          </p:grpSp>
        </p:grpSp>
        <p:grpSp>
          <p:nvGrpSpPr>
            <p:cNvPr id="41" name="Group 40">
              <a:extLst>
                <a:ext uri="{FF2B5EF4-FFF2-40B4-BE49-F238E27FC236}">
                  <a16:creationId xmlns:a16="http://schemas.microsoft.com/office/drawing/2014/main" id="{EF7059CA-DBD2-41BB-A982-7B556C241149}"/>
                </a:ext>
              </a:extLst>
            </p:cNvPr>
            <p:cNvGrpSpPr/>
            <p:nvPr/>
          </p:nvGrpSpPr>
          <p:grpSpPr>
            <a:xfrm>
              <a:off x="7994542" y="3078140"/>
              <a:ext cx="3524358" cy="3091434"/>
              <a:chOff x="7994542" y="3078140"/>
              <a:chExt cx="3524358" cy="3091434"/>
            </a:xfrm>
          </p:grpSpPr>
          <p:sp>
            <p:nvSpPr>
              <p:cNvPr id="45" name="Rectangle: Rounded Corners 44">
                <a:extLst>
                  <a:ext uri="{FF2B5EF4-FFF2-40B4-BE49-F238E27FC236}">
                    <a16:creationId xmlns:a16="http://schemas.microsoft.com/office/drawing/2014/main" id="{F3CDB50F-A675-4B26-B18F-5C064D303346}"/>
                  </a:ext>
                </a:extLst>
              </p:cNvPr>
              <p:cNvSpPr/>
              <p:nvPr/>
            </p:nvSpPr>
            <p:spPr>
              <a:xfrm>
                <a:off x="7994542"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0" name="Group 9">
                <a:extLst>
                  <a:ext uri="{FF2B5EF4-FFF2-40B4-BE49-F238E27FC236}">
                    <a16:creationId xmlns:a16="http://schemas.microsoft.com/office/drawing/2014/main" id="{EB5BA95F-2D69-426A-B826-4D0A986F0D22}"/>
                  </a:ext>
                </a:extLst>
              </p:cNvPr>
              <p:cNvGrpSpPr/>
              <p:nvPr/>
            </p:nvGrpSpPr>
            <p:grpSpPr>
              <a:xfrm>
                <a:off x="8589230" y="3078140"/>
                <a:ext cx="468104" cy="468102"/>
                <a:chOff x="5417189" y="2235779"/>
                <a:chExt cx="410200" cy="410198"/>
              </a:xfrm>
            </p:grpSpPr>
            <p:sp>
              <p:nvSpPr>
                <p:cNvPr id="11" name="Oval 10">
                  <a:extLst>
                    <a:ext uri="{FF2B5EF4-FFF2-40B4-BE49-F238E27FC236}">
                      <a16:creationId xmlns:a16="http://schemas.microsoft.com/office/drawing/2014/main" id="{3086ECFC-1893-4E78-8095-D69006A21A33}"/>
                    </a:ext>
                  </a:extLst>
                </p:cNvPr>
                <p:cNvSpPr/>
                <p:nvPr/>
              </p:nvSpPr>
              <p:spPr>
                <a:xfrm>
                  <a:off x="5417189" y="2235779"/>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Freeform: Shape 11">
                  <a:extLst>
                    <a:ext uri="{FF2B5EF4-FFF2-40B4-BE49-F238E27FC236}">
                      <a16:creationId xmlns:a16="http://schemas.microsoft.com/office/drawing/2014/main" id="{EE879720-C59B-4805-8518-0B8677F86760}"/>
                    </a:ext>
                  </a:extLst>
                </p:cNvPr>
                <p:cNvSpPr/>
                <p:nvPr/>
              </p:nvSpPr>
              <p:spPr>
                <a:xfrm>
                  <a:off x="5533289" y="2369958"/>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7" name="Group 36">
                <a:extLst>
                  <a:ext uri="{FF2B5EF4-FFF2-40B4-BE49-F238E27FC236}">
                    <a16:creationId xmlns:a16="http://schemas.microsoft.com/office/drawing/2014/main" id="{47802A0B-FE8E-4912-A1FB-4EE433BD3C32}"/>
                  </a:ext>
                </a:extLst>
              </p:cNvPr>
              <p:cNvGrpSpPr/>
              <p:nvPr/>
            </p:nvGrpSpPr>
            <p:grpSpPr>
              <a:xfrm>
                <a:off x="9216416" y="3766480"/>
                <a:ext cx="2302484" cy="2403094"/>
                <a:chOff x="8918251" y="2903113"/>
                <a:chExt cx="2302484" cy="2403094"/>
              </a:xfrm>
            </p:grpSpPr>
            <p:sp>
              <p:nvSpPr>
                <p:cNvPr id="30" name="TextBox 29">
                  <a:extLst>
                    <a:ext uri="{FF2B5EF4-FFF2-40B4-BE49-F238E27FC236}">
                      <a16:creationId xmlns:a16="http://schemas.microsoft.com/office/drawing/2014/main" id="{CBB033F5-D5C4-4EFA-9F88-4B7C6F6413CB}"/>
                    </a:ext>
                  </a:extLst>
                </p:cNvPr>
                <p:cNvSpPr txBox="1"/>
                <p:nvPr/>
              </p:nvSpPr>
              <p:spPr>
                <a:xfrm>
                  <a:off x="8973431" y="2903113"/>
                  <a:ext cx="1817485" cy="338554"/>
                </a:xfrm>
                <a:prstGeom prst="rect">
                  <a:avLst/>
                </a:prstGeom>
                <a:noFill/>
                <a:ln>
                  <a:noFill/>
                </a:ln>
              </p:spPr>
              <p:txBody>
                <a:bodyPr wrap="none" lIns="91440" tIns="45720" rIns="91440" bIns="45720" anchor="b" anchorCtr="0">
                  <a:noAutofit/>
                </a:bodyPr>
                <a:lstStyle/>
                <a:p>
                  <a:pPr>
                    <a:lnSpc>
                      <a:spcPct val="100000"/>
                    </a:lnSpc>
                    <a:buSzPct val="25000"/>
                  </a:pPr>
                  <a:r>
                    <a:rPr lang="en-US" altLang="zh-CN" sz="1600" b="1" dirty="0"/>
                    <a:t>Huge sight usually</a:t>
                  </a:r>
                </a:p>
                <a:p>
                  <a:pPr>
                    <a:lnSpc>
                      <a:spcPct val="100000"/>
                    </a:lnSpc>
                    <a:buSzPct val="25000"/>
                  </a:pPr>
                  <a:r>
                    <a:rPr lang="en-US" altLang="zh-CN" sz="1600" b="1" dirty="0"/>
                    <a:t>contains confusion </a:t>
                  </a:r>
                </a:p>
                <a:p>
                  <a:pPr>
                    <a:lnSpc>
                      <a:spcPct val="100000"/>
                    </a:lnSpc>
                    <a:buSzPct val="25000"/>
                  </a:pPr>
                  <a:r>
                    <a:rPr lang="en-US" altLang="zh-CN" sz="1600" b="1" dirty="0"/>
                    <a:t>environment</a:t>
                  </a:r>
                  <a:endParaRPr lang="zh-CN" altLang="en-US" sz="1600" b="1" dirty="0"/>
                </a:p>
              </p:txBody>
            </p:sp>
            <p:sp>
              <p:nvSpPr>
                <p:cNvPr id="31" name="TextBox 30">
                  <a:extLst>
                    <a:ext uri="{FF2B5EF4-FFF2-40B4-BE49-F238E27FC236}">
                      <a16:creationId xmlns:a16="http://schemas.microsoft.com/office/drawing/2014/main" id="{F8934C73-3346-4EA1-A97F-3091F29862FD}"/>
                    </a:ext>
                  </a:extLst>
                </p:cNvPr>
                <p:cNvSpPr txBox="1"/>
                <p:nvPr/>
              </p:nvSpPr>
              <p:spPr>
                <a:xfrm>
                  <a:off x="8918251" y="3241667"/>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Extensive scenes often include complex and cluttered backgrounds, making it harder to distinguish objects from the environment.</a:t>
                  </a:r>
                  <a:endParaRPr lang="zh-CN" altLang="en-US" i="1" u="sng" dirty="0">
                    <a:latin typeface="Calibri" panose="020F0502020204030204" pitchFamily="34" charset="0"/>
                    <a:cs typeface="Calibri" panose="020F0502020204030204" pitchFamily="34" charset="0"/>
                  </a:endParaRPr>
                </a:p>
              </p:txBody>
            </p:sp>
          </p:grpSp>
        </p:grpSp>
        <p:sp>
          <p:nvSpPr>
            <p:cNvPr id="49" name="TextBox 48">
              <a:extLst>
                <a:ext uri="{FF2B5EF4-FFF2-40B4-BE49-F238E27FC236}">
                  <a16:creationId xmlns:a16="http://schemas.microsoft.com/office/drawing/2014/main" id="{C2FD8A7F-165E-4F38-B766-372DB089AABB}"/>
                </a:ext>
              </a:extLst>
            </p:cNvPr>
            <p:cNvSpPr txBox="1"/>
            <p:nvPr/>
          </p:nvSpPr>
          <p:spPr>
            <a:xfrm>
              <a:off x="1055078" y="1810575"/>
              <a:ext cx="5245914" cy="29482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endParaRPr lang="zh-CN" altLang="en-US" sz="1200" dirty="0">
                <a:solidFill>
                  <a:schemeClr val="tx1"/>
                </a:solidFill>
              </a:endParaRPr>
            </a:p>
          </p:txBody>
        </p:sp>
      </p:grpSp>
      <p:sp>
        <p:nvSpPr>
          <p:cNvPr id="51" name="Title 50"/>
          <p:cNvSpPr>
            <a:spLocks noGrp="1"/>
          </p:cNvSpPr>
          <p:nvPr>
            <p:ph type="title"/>
          </p:nvPr>
        </p:nvSpPr>
        <p:spPr>
          <a:xfrm>
            <a:off x="0" y="-6564"/>
            <a:ext cx="10858500" cy="1028700"/>
          </a:xfrm>
        </p:spPr>
        <p:txBody>
          <a:bodyPr wrap="square">
            <a:normAutofit/>
          </a:bodyPr>
          <a:lstStyle/>
          <a:p>
            <a:pPr lvl="0"/>
            <a:r>
              <a:rPr lang="en-US" altLang="zh-CN" dirty="0"/>
              <a:t>What challenges does the unique perspective of UAVs bring to object detection tasks?</a:t>
            </a:r>
            <a:endParaRPr lang="en-US" dirty="0"/>
          </a:p>
        </p:txBody>
      </p:sp>
    </p:spTree>
    <p:custDataLst>
      <p:tags r:id="rId1"/>
    </p:custDataLst>
    <p:extLst>
      <p:ext uri="{BB962C8B-B14F-4D97-AF65-F5344CB8AC3E}">
        <p14:creationId xmlns:p14="http://schemas.microsoft.com/office/powerpoint/2010/main" val="236445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3336343"/>
            <a:ext cx="5112646" cy="1286086"/>
          </a:xfrm>
        </p:spPr>
        <p:txBody>
          <a:bodyPr wrap="square">
            <a:noAutofit/>
          </a:bodyPr>
          <a:lstStyle/>
          <a:p>
            <a:pPr lvl="0"/>
            <a:r>
              <a:rPr lang="en-US" dirty="0"/>
              <a:t>03.</a:t>
            </a:r>
            <a:r>
              <a:rPr lang="en-US" altLang="zh-CN" dirty="0"/>
              <a:t> A Brief Analysis of previous Works</a:t>
            </a:r>
            <a:endParaRPr lang="en-US" dirty="0"/>
          </a:p>
        </p:txBody>
      </p:sp>
      <p:sp>
        <p:nvSpPr>
          <p:cNvPr id="3" name="文本占位符 2">
            <a:extLst>
              <a:ext uri="{FF2B5EF4-FFF2-40B4-BE49-F238E27FC236}">
                <a16:creationId xmlns:a16="http://schemas.microsoft.com/office/drawing/2014/main" id="{70D038D7-681E-FA85-03E0-7FE3C5307739}"/>
              </a:ext>
            </a:extLst>
          </p:cNvPr>
          <p:cNvSpPr>
            <a:spLocks noGrp="1"/>
          </p:cNvSpPr>
          <p:nvPr>
            <p:ph type="body" sz="quarter" idx="1"/>
          </p:nvPr>
        </p:nvSpPr>
        <p:spPr/>
        <p:txBody>
          <a:bodyPr/>
          <a:lstStyle/>
          <a:p>
            <a:r>
              <a:rPr lang="en-US" altLang="zh-CN" dirty="0"/>
              <a:t>s</a:t>
            </a:r>
            <a:endParaRPr lang="zh-CN" altLang="en-US" dirty="0"/>
          </a:p>
        </p:txBody>
      </p:sp>
    </p:spTree>
    <p:custDataLst>
      <p:tags r:id="rId1"/>
    </p:custDataLst>
    <p:extLst>
      <p:ext uri="{BB962C8B-B14F-4D97-AF65-F5344CB8AC3E}">
        <p14:creationId xmlns:p14="http://schemas.microsoft.com/office/powerpoint/2010/main" val="2974840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32712DF-4F9B-10AF-AF2F-51C56A47CE59}"/>
              </a:ext>
            </a:extLst>
          </p:cNvPr>
          <p:cNvGrpSpPr/>
          <p:nvPr/>
        </p:nvGrpSpPr>
        <p:grpSpPr>
          <a:xfrm>
            <a:off x="660400" y="1191855"/>
            <a:ext cx="10858500" cy="4283147"/>
            <a:chOff x="660400" y="1191855"/>
            <a:chExt cx="10858500" cy="4283147"/>
          </a:xfrm>
        </p:grpSpPr>
        <p:sp>
          <p:nvSpPr>
            <p:cNvPr id="3" name="Rectangle 2">
              <a:extLst>
                <a:ext uri="{FF2B5EF4-FFF2-40B4-BE49-F238E27FC236}">
                  <a16:creationId xmlns:a16="http://schemas.microsoft.com/office/drawing/2014/main" id="{E90B2AE0-E556-40FC-9D99-881CADAB9C3F}"/>
                </a:ext>
              </a:extLst>
            </p:cNvPr>
            <p:cNvSpPr/>
            <p:nvPr/>
          </p:nvSpPr>
          <p:spPr>
            <a:xfrm>
              <a:off x="660400" y="1191855"/>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endParaRPr lang="zh-CN" altLang="en-US" sz="2400" b="1" dirty="0">
                <a:solidFill>
                  <a:schemeClr val="tx1"/>
                </a:solidFill>
              </a:endParaRPr>
            </a:p>
          </p:txBody>
        </p:sp>
        <p:cxnSp>
          <p:nvCxnSpPr>
            <p:cNvPr id="4" name="Straight Connector 3">
              <a:extLst>
                <a:ext uri="{FF2B5EF4-FFF2-40B4-BE49-F238E27FC236}">
                  <a16:creationId xmlns:a16="http://schemas.microsoft.com/office/drawing/2014/main" id="{CA5D54D6-70BD-0669-8EC2-24F6FEEB12F4}"/>
                </a:ext>
              </a:extLst>
            </p:cNvPr>
            <p:cNvCxnSpPr>
              <a:cxnSpLocks/>
            </p:cNvCxnSpPr>
            <p:nvPr/>
          </p:nvCxnSpPr>
          <p:spPr>
            <a:xfrm>
              <a:off x="45588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77F2126-BD10-94E2-9BEC-94341519830B}"/>
                </a:ext>
              </a:extLst>
            </p:cNvPr>
            <p:cNvSpPr/>
            <p:nvPr/>
          </p:nvSpPr>
          <p:spPr>
            <a:xfrm>
              <a:off x="873018" y="5180178"/>
              <a:ext cx="10445964"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endParaRPr kumimoji="1" lang="zh-CN" altLang="en-US" sz="1200" dirty="0">
                <a:solidFill>
                  <a:schemeClr val="tx1"/>
                </a:solidFill>
              </a:endParaRPr>
            </a:p>
          </p:txBody>
        </p:sp>
        <p:grpSp>
          <p:nvGrpSpPr>
            <p:cNvPr id="6" name="Group 5">
              <a:extLst>
                <a:ext uri="{FF2B5EF4-FFF2-40B4-BE49-F238E27FC236}">
                  <a16:creationId xmlns:a16="http://schemas.microsoft.com/office/drawing/2014/main" id="{EDCD23C6-A71E-AF25-B695-5A9823E9EA5E}"/>
                </a:ext>
              </a:extLst>
            </p:cNvPr>
            <p:cNvGrpSpPr/>
            <p:nvPr/>
          </p:nvGrpSpPr>
          <p:grpSpPr>
            <a:xfrm>
              <a:off x="795129" y="2697470"/>
              <a:ext cx="3575829" cy="2391364"/>
              <a:chOff x="2062064" y="2773388"/>
              <a:chExt cx="3575829" cy="2391364"/>
            </a:xfrm>
          </p:grpSpPr>
          <p:sp>
            <p:nvSpPr>
              <p:cNvPr id="22" name="Arrow: Pentagon 21">
                <a:extLst>
                  <a:ext uri="{FF2B5EF4-FFF2-40B4-BE49-F238E27FC236}">
                    <a16:creationId xmlns:a16="http://schemas.microsoft.com/office/drawing/2014/main" id="{D41A4022-A464-33EA-B038-D06AF7B7F5C1}"/>
                  </a:ext>
                </a:extLst>
              </p:cNvPr>
              <p:cNvSpPr/>
              <p:nvPr/>
            </p:nvSpPr>
            <p:spPr>
              <a:xfrm flipH="1">
                <a:off x="2062064" y="2773388"/>
                <a:ext cx="3575829" cy="2391364"/>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23" name="Group 22">
                <a:extLst>
                  <a:ext uri="{FF2B5EF4-FFF2-40B4-BE49-F238E27FC236}">
                    <a16:creationId xmlns:a16="http://schemas.microsoft.com/office/drawing/2014/main" id="{C27C9FC8-C6D6-F358-9134-8536C6C8025A}"/>
                  </a:ext>
                </a:extLst>
              </p:cNvPr>
              <p:cNvGrpSpPr/>
              <p:nvPr/>
            </p:nvGrpSpPr>
            <p:grpSpPr>
              <a:xfrm>
                <a:off x="5088275" y="2905780"/>
                <a:ext cx="523220" cy="523220"/>
                <a:chOff x="5088275" y="2905780"/>
                <a:chExt cx="523220" cy="523220"/>
              </a:xfrm>
            </p:grpSpPr>
            <p:sp>
              <p:nvSpPr>
                <p:cNvPr id="27" name="Oval 26">
                  <a:extLst>
                    <a:ext uri="{FF2B5EF4-FFF2-40B4-BE49-F238E27FC236}">
                      <a16:creationId xmlns:a16="http://schemas.microsoft.com/office/drawing/2014/main" id="{58F34C23-E03B-5765-E7C6-A150A6E4BC5B}"/>
                    </a:ext>
                  </a:extLst>
                </p:cNvPr>
                <p:cNvSpPr/>
                <p:nvPr/>
              </p:nvSpPr>
              <p:spPr>
                <a:xfrm>
                  <a:off x="5088275" y="2905780"/>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Arrow: Down 27">
                  <a:extLst>
                    <a:ext uri="{FF2B5EF4-FFF2-40B4-BE49-F238E27FC236}">
                      <a16:creationId xmlns:a16="http://schemas.microsoft.com/office/drawing/2014/main" id="{918FDB9D-1F2E-FA8A-3718-4DEB8C2A1D15}"/>
                    </a:ext>
                  </a:extLst>
                </p:cNvPr>
                <p:cNvSpPr/>
                <p:nvPr/>
              </p:nvSpPr>
              <p:spPr>
                <a:xfrm rot="10800000">
                  <a:off x="5244525" y="3027188"/>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Group 23">
                <a:extLst>
                  <a:ext uri="{FF2B5EF4-FFF2-40B4-BE49-F238E27FC236}">
                    <a16:creationId xmlns:a16="http://schemas.microsoft.com/office/drawing/2014/main" id="{F3F9B7D1-68D0-F940-D64F-E2019F189EBB}"/>
                  </a:ext>
                </a:extLst>
              </p:cNvPr>
              <p:cNvGrpSpPr/>
              <p:nvPr/>
            </p:nvGrpSpPr>
            <p:grpSpPr>
              <a:xfrm>
                <a:off x="2837040" y="3081335"/>
                <a:ext cx="2589775" cy="1990775"/>
                <a:chOff x="2837040" y="3150513"/>
                <a:chExt cx="2589775" cy="1990775"/>
              </a:xfrm>
            </p:grpSpPr>
            <p:sp>
              <p:nvSpPr>
                <p:cNvPr id="25" name="Rectangle 24">
                  <a:extLst>
                    <a:ext uri="{FF2B5EF4-FFF2-40B4-BE49-F238E27FC236}">
                      <a16:creationId xmlns:a16="http://schemas.microsoft.com/office/drawing/2014/main" id="{B93B654A-AF68-4A3B-4764-C887F92D0B4A}"/>
                    </a:ext>
                  </a:extLst>
                </p:cNvPr>
                <p:cNvSpPr/>
                <p:nvPr/>
              </p:nvSpPr>
              <p:spPr>
                <a:xfrm>
                  <a:off x="3128004" y="3150513"/>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en-US" altLang="zh-CN" sz="1600" b="1" dirty="0">
                      <a:solidFill>
                        <a:srgbClr val="FFFFFF"/>
                      </a:solidFill>
                    </a:rPr>
                    <a:t>Transformer-based</a:t>
                  </a:r>
                  <a:endParaRPr kumimoji="1" lang="zh-CN" altLang="en-US" sz="1600" b="1" dirty="0">
                    <a:solidFill>
                      <a:srgbClr val="FFFFFF"/>
                    </a:solidFill>
                  </a:endParaRPr>
                </a:p>
              </p:txBody>
            </p:sp>
            <p:sp>
              <p:nvSpPr>
                <p:cNvPr id="26" name="Rectangle 25">
                  <a:extLst>
                    <a:ext uri="{FF2B5EF4-FFF2-40B4-BE49-F238E27FC236}">
                      <a16:creationId xmlns:a16="http://schemas.microsoft.com/office/drawing/2014/main" id="{4E2478AC-C6A0-D55E-7D56-974DCB42AE65}"/>
                    </a:ext>
                  </a:extLst>
                </p:cNvPr>
                <p:cNvSpPr/>
                <p:nvPr/>
              </p:nvSpPr>
              <p:spPr>
                <a:xfrm>
                  <a:off x="2837040" y="3518087"/>
                  <a:ext cx="2589775"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Transformer-based models famous for their attention </a:t>
                  </a:r>
                  <a:r>
                    <a:rPr kumimoji="1" lang="en-US" altLang="zh-CN" sz="1200" dirty="0" err="1">
                      <a:solidFill>
                        <a:srgbClr val="FFFFFF"/>
                      </a:solidFill>
                    </a:rPr>
                    <a:t>module,calculate</a:t>
                  </a:r>
                  <a:r>
                    <a:rPr kumimoji="1" lang="en-US" altLang="zh-CN" sz="1200" dirty="0">
                      <a:solidFill>
                        <a:srgbClr val="FFFFFF"/>
                      </a:solidFill>
                    </a:rPr>
                    <a:t> with a better perception field and long-sequence relationship. For a fully Transformer-based module, supposed to use Attention both in backbone and neck.</a:t>
                  </a:r>
                  <a:endParaRPr kumimoji="1" lang="zh-CN" altLang="en-US" sz="1200" dirty="0">
                    <a:solidFill>
                      <a:srgbClr val="FFFFFF"/>
                    </a:solidFill>
                  </a:endParaRPr>
                </a:p>
              </p:txBody>
            </p:sp>
          </p:grpSp>
        </p:grpSp>
        <p:grpSp>
          <p:nvGrpSpPr>
            <p:cNvPr id="7" name="Group 6">
              <a:extLst>
                <a:ext uri="{FF2B5EF4-FFF2-40B4-BE49-F238E27FC236}">
                  <a16:creationId xmlns:a16="http://schemas.microsoft.com/office/drawing/2014/main" id="{179B5928-1FB5-93FB-9304-8AC66DE17B43}"/>
                </a:ext>
              </a:extLst>
            </p:cNvPr>
            <p:cNvGrpSpPr/>
            <p:nvPr/>
          </p:nvGrpSpPr>
          <p:grpSpPr>
            <a:xfrm>
              <a:off x="7713970" y="2697469"/>
              <a:ext cx="3804929" cy="2391365"/>
              <a:chOff x="7713970" y="2697469"/>
              <a:chExt cx="3804929" cy="2391365"/>
            </a:xfrm>
          </p:grpSpPr>
          <p:sp>
            <p:nvSpPr>
              <p:cNvPr id="16" name="Arrow: Pentagon 15">
                <a:extLst>
                  <a:ext uri="{FF2B5EF4-FFF2-40B4-BE49-F238E27FC236}">
                    <a16:creationId xmlns:a16="http://schemas.microsoft.com/office/drawing/2014/main" id="{C3755335-6FF6-5E69-25E6-F2FC4914B229}"/>
                  </a:ext>
                </a:extLst>
              </p:cNvPr>
              <p:cNvSpPr/>
              <p:nvPr/>
            </p:nvSpPr>
            <p:spPr>
              <a:xfrm>
                <a:off x="7713970" y="2697469"/>
                <a:ext cx="3804929" cy="2391365"/>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7" name="Group 16">
                <a:extLst>
                  <a:ext uri="{FF2B5EF4-FFF2-40B4-BE49-F238E27FC236}">
                    <a16:creationId xmlns:a16="http://schemas.microsoft.com/office/drawing/2014/main" id="{5A9C154A-1D8D-CFEB-BC3C-021D89C561F3}"/>
                  </a:ext>
                </a:extLst>
              </p:cNvPr>
              <p:cNvGrpSpPr/>
              <p:nvPr/>
            </p:nvGrpSpPr>
            <p:grpSpPr>
              <a:xfrm>
                <a:off x="7878541" y="2829862"/>
                <a:ext cx="2371381" cy="2166330"/>
                <a:chOff x="7878541" y="2829862"/>
                <a:chExt cx="2371381" cy="2166330"/>
              </a:xfrm>
            </p:grpSpPr>
            <p:sp>
              <p:nvSpPr>
                <p:cNvPr id="18" name="Oval 17">
                  <a:extLst>
                    <a:ext uri="{FF2B5EF4-FFF2-40B4-BE49-F238E27FC236}">
                      <a16:creationId xmlns:a16="http://schemas.microsoft.com/office/drawing/2014/main" id="{2770082E-D6DD-4BF4-E0D9-98BACD24C7EC}"/>
                    </a:ext>
                  </a:extLst>
                </p:cNvPr>
                <p:cNvSpPr/>
                <p:nvPr/>
              </p:nvSpPr>
              <p:spPr>
                <a:xfrm>
                  <a:off x="78785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71D89EBD-BB45-FA6C-5A1D-609A811BA181}"/>
                    </a:ext>
                  </a:extLst>
                </p:cNvPr>
                <p:cNvSpPr/>
                <p:nvPr/>
              </p:nvSpPr>
              <p:spPr>
                <a:xfrm>
                  <a:off x="90784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err="1">
                      <a:solidFill>
                        <a:srgbClr val="FFFFFF"/>
                      </a:solidFill>
                    </a:rPr>
                    <a:t>Hybird</a:t>
                  </a:r>
                  <a:endParaRPr kumimoji="1" lang="zh-CN" altLang="en-US" sz="1600" b="1" dirty="0">
                    <a:solidFill>
                      <a:srgbClr val="FFFFFF"/>
                    </a:solidFill>
                  </a:endParaRPr>
                </a:p>
              </p:txBody>
            </p:sp>
            <p:sp>
              <p:nvSpPr>
                <p:cNvPr id="21" name="Rectangle 20">
                  <a:extLst>
                    <a:ext uri="{FF2B5EF4-FFF2-40B4-BE49-F238E27FC236}">
                      <a16:creationId xmlns:a16="http://schemas.microsoft.com/office/drawing/2014/main" id="{98D5EF30-9A38-CA91-87A0-46843E4C6AFF}"/>
                    </a:ext>
                  </a:extLst>
                </p:cNvPr>
                <p:cNvSpPr/>
                <p:nvPr/>
              </p:nvSpPr>
              <p:spPr>
                <a:xfrm>
                  <a:off x="7951111" y="3372991"/>
                  <a:ext cx="2298811"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20000"/>
                    </a:lnSpc>
                  </a:pPr>
                  <a:r>
                    <a:rPr kumimoji="1" lang="en-US" altLang="zh-CN" sz="1200" dirty="0" err="1">
                      <a:solidFill>
                        <a:srgbClr val="FFFFFF"/>
                      </a:solidFill>
                    </a:rPr>
                    <a:t>Hybird</a:t>
                  </a:r>
                  <a:r>
                    <a:rPr kumimoji="1" lang="en-US" altLang="zh-CN" sz="1200" dirty="0">
                      <a:solidFill>
                        <a:srgbClr val="FFFFFF"/>
                      </a:solidFill>
                    </a:rPr>
                    <a:t> models always just take the attention module from the Transformer-based module and insert them into backbone part, but use CNNs neck instead of Transformer based neck.</a:t>
                  </a:r>
                  <a:endParaRPr kumimoji="1" lang="zh-CN" altLang="en-US" sz="1200" dirty="0">
                    <a:solidFill>
                      <a:srgbClr val="FFFFFF"/>
                    </a:solidFill>
                  </a:endParaRPr>
                </a:p>
              </p:txBody>
            </p:sp>
          </p:grpSp>
        </p:grpSp>
        <p:grpSp>
          <p:nvGrpSpPr>
            <p:cNvPr id="8" name="Group 7">
              <a:extLst>
                <a:ext uri="{FF2B5EF4-FFF2-40B4-BE49-F238E27FC236}">
                  <a16:creationId xmlns:a16="http://schemas.microsoft.com/office/drawing/2014/main" id="{DEF66B73-4FF2-E676-9892-24514D8A0017}"/>
                </a:ext>
              </a:extLst>
            </p:cNvPr>
            <p:cNvGrpSpPr/>
            <p:nvPr/>
          </p:nvGrpSpPr>
          <p:grpSpPr>
            <a:xfrm>
              <a:off x="4757569" y="2697470"/>
              <a:ext cx="2589776" cy="2391364"/>
              <a:chOff x="4757569" y="2697470"/>
              <a:chExt cx="2589776" cy="2391364"/>
            </a:xfrm>
          </p:grpSpPr>
          <p:sp>
            <p:nvSpPr>
              <p:cNvPr id="10" name="Rectangle 9">
                <a:extLst>
                  <a:ext uri="{FF2B5EF4-FFF2-40B4-BE49-F238E27FC236}">
                    <a16:creationId xmlns:a16="http://schemas.microsoft.com/office/drawing/2014/main" id="{38EDFE66-B5EA-2714-ECC0-A44ACD8E590D}"/>
                  </a:ext>
                </a:extLst>
              </p:cNvPr>
              <p:cNvSpPr/>
              <p:nvPr/>
            </p:nvSpPr>
            <p:spPr>
              <a:xfrm>
                <a:off x="4757569" y="2697470"/>
                <a:ext cx="2589776" cy="2391364"/>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1" name="Group 10">
                <a:extLst>
                  <a:ext uri="{FF2B5EF4-FFF2-40B4-BE49-F238E27FC236}">
                    <a16:creationId xmlns:a16="http://schemas.microsoft.com/office/drawing/2014/main" id="{4EE80081-695B-DFD1-741B-FDF90E6E5216}"/>
                  </a:ext>
                </a:extLst>
              </p:cNvPr>
              <p:cNvGrpSpPr/>
              <p:nvPr/>
            </p:nvGrpSpPr>
            <p:grpSpPr>
              <a:xfrm>
                <a:off x="4881341" y="2829862"/>
                <a:ext cx="2371381" cy="1723132"/>
                <a:chOff x="4881341" y="2829862"/>
                <a:chExt cx="2371381" cy="1723132"/>
              </a:xfrm>
            </p:grpSpPr>
            <p:sp>
              <p:nvSpPr>
                <p:cNvPr id="12" name="Oval 11">
                  <a:extLst>
                    <a:ext uri="{FF2B5EF4-FFF2-40B4-BE49-F238E27FC236}">
                      <a16:creationId xmlns:a16="http://schemas.microsoft.com/office/drawing/2014/main" id="{806A575E-5100-E557-1850-DBBCE24C395F}"/>
                    </a:ext>
                  </a:extLst>
                </p:cNvPr>
                <p:cNvSpPr/>
                <p:nvPr/>
              </p:nvSpPr>
              <p:spPr>
                <a:xfrm>
                  <a:off x="48813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Down 12">
                  <a:extLst>
                    <a:ext uri="{FF2B5EF4-FFF2-40B4-BE49-F238E27FC236}">
                      <a16:creationId xmlns:a16="http://schemas.microsoft.com/office/drawing/2014/main" id="{38E05C78-9555-3358-0DB4-AB95E823D02B}"/>
                    </a:ext>
                  </a:extLst>
                </p:cNvPr>
                <p:cNvSpPr/>
                <p:nvPr/>
              </p:nvSpPr>
              <p:spPr>
                <a:xfrm>
                  <a:off x="5039538" y="2939072"/>
                  <a:ext cx="206827" cy="3048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6A10A7B5-D9FB-4AE5-AE80-46E575536146}"/>
                    </a:ext>
                  </a:extLst>
                </p:cNvPr>
                <p:cNvSpPr/>
                <p:nvPr/>
              </p:nvSpPr>
              <p:spPr>
                <a:xfrm>
                  <a:off x="60812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a:solidFill>
                        <a:srgbClr val="FFFFFF"/>
                      </a:solidFill>
                    </a:rPr>
                    <a:t>CNNs</a:t>
                  </a:r>
                  <a:endParaRPr kumimoji="1" lang="zh-CN" altLang="en-US" sz="1600" b="1" dirty="0">
                    <a:solidFill>
                      <a:srgbClr val="FFFFFF"/>
                    </a:solidFill>
                  </a:endParaRPr>
                </a:p>
              </p:txBody>
            </p:sp>
            <p:sp>
              <p:nvSpPr>
                <p:cNvPr id="15" name="Rectangle 14">
                  <a:extLst>
                    <a:ext uri="{FF2B5EF4-FFF2-40B4-BE49-F238E27FC236}">
                      <a16:creationId xmlns:a16="http://schemas.microsoft.com/office/drawing/2014/main" id="{45064D5A-4D40-4B29-17AB-943DF6F6E45D}"/>
                    </a:ext>
                  </a:extLst>
                </p:cNvPr>
                <p:cNvSpPr/>
                <p:nvPr/>
              </p:nvSpPr>
              <p:spPr>
                <a:xfrm>
                  <a:off x="4953911" y="3372991"/>
                  <a:ext cx="2298811" cy="11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CNNs famous for their simple using with Convolution blocks multiple times, easy to understand and fast to converge.</a:t>
                  </a:r>
                  <a:endParaRPr kumimoji="1" lang="zh-CN" altLang="en-US" sz="1200" dirty="0">
                    <a:solidFill>
                      <a:srgbClr val="FFFFFF"/>
                    </a:solidFill>
                  </a:endParaRPr>
                </a:p>
              </p:txBody>
            </p:sp>
          </p:grpSp>
        </p:grpSp>
        <p:cxnSp>
          <p:nvCxnSpPr>
            <p:cNvPr id="9" name="Straight Connector 8">
              <a:extLst>
                <a:ext uri="{FF2B5EF4-FFF2-40B4-BE49-F238E27FC236}">
                  <a16:creationId xmlns:a16="http://schemas.microsoft.com/office/drawing/2014/main" id="{BE3FFC8F-6144-111F-358B-52DECF2DEB50}"/>
                </a:ext>
              </a:extLst>
            </p:cNvPr>
            <p:cNvCxnSpPr>
              <a:cxnSpLocks/>
            </p:cNvCxnSpPr>
            <p:nvPr/>
          </p:nvCxnSpPr>
          <p:spPr>
            <a:xfrm>
              <a:off x="75306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Title 30"/>
          <p:cNvSpPr>
            <a:spLocks noGrp="1"/>
          </p:cNvSpPr>
          <p:nvPr>
            <p:ph type="title"/>
          </p:nvPr>
        </p:nvSpPr>
        <p:spPr>
          <a:xfrm>
            <a:off x="0" y="0"/>
            <a:ext cx="10858500" cy="1028700"/>
          </a:xfrm>
        </p:spPr>
        <p:txBody>
          <a:bodyPr wrap="square">
            <a:normAutofit/>
          </a:bodyPr>
          <a:lstStyle/>
          <a:p>
            <a:pPr lvl="0"/>
            <a:r>
              <a:rPr lang="en-US" altLang="zh-CN" dirty="0"/>
              <a:t>A Brief Analysis of previous Works</a:t>
            </a:r>
            <a:endParaRPr lang="en-US" dirty="0"/>
          </a:p>
        </p:txBody>
      </p:sp>
      <p:sp>
        <p:nvSpPr>
          <p:cNvPr id="30" name="Arrow: Down 27">
            <a:extLst>
              <a:ext uri="{FF2B5EF4-FFF2-40B4-BE49-F238E27FC236}">
                <a16:creationId xmlns:a16="http://schemas.microsoft.com/office/drawing/2014/main" id="{DBFD1A66-38AA-1E14-9C5C-64E4D2783ED3}"/>
              </a:ext>
            </a:extLst>
          </p:cNvPr>
          <p:cNvSpPr/>
          <p:nvPr/>
        </p:nvSpPr>
        <p:spPr>
          <a:xfrm rot="10800000">
            <a:off x="8000545" y="2922666"/>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28340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D2B1-AF20-749E-646D-B943B64A3A82}"/>
            </a:ext>
          </a:extLst>
        </p:cNvPr>
        <p:cNvGrpSpPr/>
        <p:nvPr/>
      </p:nvGrpSpPr>
      <p:grpSpPr>
        <a:xfrm>
          <a:off x="0" y="0"/>
          <a:ext cx="0" cy="0"/>
          <a:chOff x="0" y="0"/>
          <a:chExt cx="0" cy="0"/>
        </a:xfrm>
      </p:grpSpPr>
      <p:sp>
        <p:nvSpPr>
          <p:cNvPr id="103" name="Title 102">
            <a:extLst>
              <a:ext uri="{FF2B5EF4-FFF2-40B4-BE49-F238E27FC236}">
                <a16:creationId xmlns:a16="http://schemas.microsoft.com/office/drawing/2014/main" id="{928C46AC-615C-AD92-3630-4B13492E2ADF}"/>
              </a:ext>
            </a:extLst>
          </p:cNvPr>
          <p:cNvSpPr>
            <a:spLocks noGrp="1"/>
          </p:cNvSpPr>
          <p:nvPr>
            <p:ph type="title"/>
          </p:nvPr>
        </p:nvSpPr>
        <p:spPr>
          <a:xfrm>
            <a:off x="0" y="-392595"/>
            <a:ext cx="10858500" cy="1028700"/>
          </a:xfrm>
        </p:spPr>
        <p:txBody>
          <a:bodyPr wrap="square">
            <a:normAutofit/>
          </a:bodyPr>
          <a:lstStyle/>
          <a:p>
            <a:pPr lvl="0"/>
            <a:r>
              <a:rPr lang="en-US" dirty="0"/>
              <a:t>Example-CNNs</a:t>
            </a:r>
          </a:p>
        </p:txBody>
      </p:sp>
      <p:sp>
        <p:nvSpPr>
          <p:cNvPr id="71" name="文本框 70">
            <a:extLst>
              <a:ext uri="{FF2B5EF4-FFF2-40B4-BE49-F238E27FC236}">
                <a16:creationId xmlns:a16="http://schemas.microsoft.com/office/drawing/2014/main" id="{4428D065-C6BF-C5F7-4847-95602BF7B46A}"/>
              </a:ext>
            </a:extLst>
          </p:cNvPr>
          <p:cNvSpPr txBox="1"/>
          <p:nvPr/>
        </p:nvSpPr>
        <p:spPr>
          <a:xfrm>
            <a:off x="201171" y="4540685"/>
            <a:ext cx="11725786" cy="2215991"/>
          </a:xfrm>
          <a:prstGeom prst="rect">
            <a:avLst/>
          </a:prstGeom>
          <a:noFill/>
        </p:spPr>
        <p:txBody>
          <a:bodyPr wrap="square" rtlCol="0">
            <a:spAutoFit/>
          </a:bodyPr>
          <a:lstStyle/>
          <a:p>
            <a:r>
              <a:rPr lang="en-US" altLang="zh-CN" i="1" dirty="0"/>
              <a:t>YOLO</a:t>
            </a:r>
            <a:r>
              <a:rPr lang="zh-CN" altLang="en-US" i="1" dirty="0"/>
              <a:t> </a:t>
            </a:r>
            <a:r>
              <a:rPr lang="en-US" altLang="zh-CN" i="1" dirty="0"/>
              <a:t>series:</a:t>
            </a:r>
          </a:p>
          <a:p>
            <a:r>
              <a:rPr lang="en-US" altLang="zh-CN" sz="2400" dirty="0">
                <a:latin typeface="Calibri" panose="020F0502020204030204" pitchFamily="34" charset="0"/>
                <a:ea typeface="Calibri" panose="020F0502020204030204" pitchFamily="34" charset="0"/>
                <a:cs typeface="Calibri" panose="020F0502020204030204" pitchFamily="34" charset="0"/>
              </a:rPr>
              <a:t>The YOLO model is perhaps the most popular convolutional neural network deep learning model, with widespread industrial applications. As shown in Figure 1, the v5 model architecture primarily incorporates the Focus structure and CSP structure in the backbone part; the Neck part draws from the FPN+PAN combination design of </a:t>
            </a:r>
            <a:r>
              <a:rPr lang="en-US" altLang="zh-CN" sz="2400" dirty="0" err="1">
                <a:latin typeface="Calibri" panose="020F0502020204030204" pitchFamily="34" charset="0"/>
                <a:ea typeface="Calibri" panose="020F0502020204030204" pitchFamily="34" charset="0"/>
                <a:cs typeface="Calibri" panose="020F0502020204030204" pitchFamily="34" charset="0"/>
              </a:rPr>
              <a:t>CSPnet</a:t>
            </a:r>
            <a:r>
              <a:rPr lang="en-US" altLang="zh-CN" sz="2400" dirty="0">
                <a:latin typeface="Calibri" panose="020F0502020204030204" pitchFamily="34" charset="0"/>
                <a:ea typeface="Calibri" panose="020F0502020204030204" pitchFamily="34" charset="0"/>
                <a:cs typeface="Calibri" panose="020F0502020204030204" pitchFamily="34" charset="0"/>
              </a:rPr>
              <a:t>; and the NMS technology is still utilized in the detection head part.</a:t>
            </a:r>
            <a:endParaRPr lang="zh-CN" altLang="en-US" sz="2400" dirty="0">
              <a:latin typeface="Calibri" panose="020F0502020204030204" pitchFamily="34" charset="0"/>
              <a:cs typeface="Calibri" panose="020F0502020204030204" pitchFamily="34" charset="0"/>
            </a:endParaRPr>
          </a:p>
        </p:txBody>
      </p:sp>
      <p:pic>
        <p:nvPicPr>
          <p:cNvPr id="83" name="图片 82">
            <a:extLst>
              <a:ext uri="{FF2B5EF4-FFF2-40B4-BE49-F238E27FC236}">
                <a16:creationId xmlns:a16="http://schemas.microsoft.com/office/drawing/2014/main" id="{A5A42B85-6357-061E-B278-297BCE9ED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71" y="636105"/>
            <a:ext cx="11789658" cy="3442916"/>
          </a:xfrm>
          <a:prstGeom prst="rect">
            <a:avLst/>
          </a:prstGeom>
        </p:spPr>
      </p:pic>
      <p:sp>
        <p:nvSpPr>
          <p:cNvPr id="84" name="文本框 83">
            <a:extLst>
              <a:ext uri="{FF2B5EF4-FFF2-40B4-BE49-F238E27FC236}">
                <a16:creationId xmlns:a16="http://schemas.microsoft.com/office/drawing/2014/main" id="{2B803244-CBBF-8BC9-4E3C-3EFE68439E63}"/>
              </a:ext>
            </a:extLst>
          </p:cNvPr>
          <p:cNvSpPr txBox="1"/>
          <p:nvPr/>
        </p:nvSpPr>
        <p:spPr>
          <a:xfrm>
            <a:off x="5274103" y="4158532"/>
            <a:ext cx="6917897" cy="230832"/>
          </a:xfrm>
          <a:prstGeom prst="rect">
            <a:avLst/>
          </a:prstGeom>
          <a:noFill/>
        </p:spPr>
        <p:txBody>
          <a:bodyPr wrap="square" rtlCol="0">
            <a:spAutoFit/>
          </a:bodyPr>
          <a:lstStyle/>
          <a:p>
            <a:pPr algn="r"/>
            <a:r>
              <a:rPr lang="fr-FR" altLang="zh-CN" sz="900" dirty="0">
                <a:latin typeface="Calibri" panose="020F0502020204030204" pitchFamily="34" charset="0"/>
                <a:ea typeface="Calibri" panose="020F0502020204030204" pitchFamily="34" charset="0"/>
                <a:cs typeface="Calibri" panose="020F0502020204030204" pitchFamily="34" charset="0"/>
              </a:rPr>
              <a:t>Ref:https://blog.csdn.net/sxf1061700625/article/details/124648951</a:t>
            </a:r>
            <a:endParaRPr lang="zh-CN" altLang="en-US" sz="900" dirty="0">
              <a:latin typeface="Calibri" panose="020F0502020204030204" pitchFamily="34" charset="0"/>
              <a:cs typeface="Calibri" panose="020F0502020204030204" pitchFamily="34" charset="0"/>
            </a:endParaRPr>
          </a:p>
        </p:txBody>
      </p:sp>
      <p:sp>
        <p:nvSpPr>
          <p:cNvPr id="86" name="文本框 85">
            <a:extLst>
              <a:ext uri="{FF2B5EF4-FFF2-40B4-BE49-F238E27FC236}">
                <a16:creationId xmlns:a16="http://schemas.microsoft.com/office/drawing/2014/main" id="{FBCBF4CB-9B08-E6D6-C965-36AF45E63755}"/>
              </a:ext>
            </a:extLst>
          </p:cNvPr>
          <p:cNvSpPr txBox="1"/>
          <p:nvPr/>
        </p:nvSpPr>
        <p:spPr>
          <a:xfrm>
            <a:off x="4452730" y="4126973"/>
            <a:ext cx="3641698" cy="365760"/>
          </a:xfrm>
          <a:prstGeom prst="rect">
            <a:avLst/>
          </a:prstGeom>
          <a:noFill/>
        </p:spPr>
        <p:txBody>
          <a:bodyPr wrap="square" rtlCol="0">
            <a:spAutoFit/>
          </a:bodyPr>
          <a:lstStyle/>
          <a:p>
            <a:pPr algn="ctr"/>
            <a:r>
              <a:rPr lang="en-US" altLang="zh-CN" dirty="0"/>
              <a:t>Fig1. YOLOv5 </a:t>
            </a:r>
            <a:r>
              <a:rPr lang="en-US" altLang="zh-CN" dirty="0" err="1"/>
              <a:t>Strucuture</a:t>
            </a:r>
            <a:endParaRPr lang="zh-CN" altLang="en-US" dirty="0"/>
          </a:p>
        </p:txBody>
      </p:sp>
    </p:spTree>
    <p:custDataLst>
      <p:tags r:id="rId1"/>
    </p:custDataLst>
    <p:extLst>
      <p:ext uri="{BB962C8B-B14F-4D97-AF65-F5344CB8AC3E}">
        <p14:creationId xmlns:p14="http://schemas.microsoft.com/office/powerpoint/2010/main" val="191769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BE8E-10FA-F21A-F22F-91709C817963}"/>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DCE80B6E-8361-1C8C-C09F-8269B0A43F92}"/>
              </a:ext>
            </a:extLst>
          </p:cNvPr>
          <p:cNvSpPr>
            <a:spLocks noGrp="1"/>
          </p:cNvSpPr>
          <p:nvPr>
            <p:ph type="title"/>
          </p:nvPr>
        </p:nvSpPr>
        <p:spPr>
          <a:xfrm>
            <a:off x="-87023" y="-514350"/>
            <a:ext cx="10858500" cy="1028700"/>
          </a:xfrm>
        </p:spPr>
        <p:txBody>
          <a:bodyPr wrap="square">
            <a:normAutofit/>
          </a:bodyPr>
          <a:lstStyle/>
          <a:p>
            <a:pPr lvl="0"/>
            <a:r>
              <a:rPr lang="en-US" dirty="0"/>
              <a:t>Example-Transformer-based </a:t>
            </a:r>
            <a:r>
              <a:rPr lang="en-US" altLang="zh-CN" dirty="0"/>
              <a:t>model</a:t>
            </a:r>
            <a:endParaRPr lang="en-US" dirty="0"/>
          </a:p>
        </p:txBody>
      </p:sp>
      <p:pic>
        <p:nvPicPr>
          <p:cNvPr id="21" name="图片 20">
            <a:extLst>
              <a:ext uri="{FF2B5EF4-FFF2-40B4-BE49-F238E27FC236}">
                <a16:creationId xmlns:a16="http://schemas.microsoft.com/office/drawing/2014/main" id="{C73F45D2-47ED-CD46-2C01-7E0204947884}"/>
              </a:ext>
            </a:extLst>
          </p:cNvPr>
          <p:cNvPicPr>
            <a:picLocks noChangeAspect="1"/>
          </p:cNvPicPr>
          <p:nvPr/>
        </p:nvPicPr>
        <p:blipFill>
          <a:blip r:embed="rId3">
            <a:extLst>
              <a:ext uri="{28A0092B-C50C-407E-A947-70E740481C1C}">
                <a14:useLocalDpi xmlns:a14="http://schemas.microsoft.com/office/drawing/2010/main" val="0"/>
              </a:ext>
            </a:extLst>
          </a:blip>
          <a:srcRect t="11420" b="6580"/>
          <a:stretch/>
        </p:blipFill>
        <p:spPr>
          <a:xfrm>
            <a:off x="0" y="514350"/>
            <a:ext cx="12192000" cy="3434965"/>
          </a:xfrm>
          <a:prstGeom prst="rect">
            <a:avLst/>
          </a:prstGeom>
        </p:spPr>
      </p:pic>
      <p:sp>
        <p:nvSpPr>
          <p:cNvPr id="23" name="文本框 22">
            <a:extLst>
              <a:ext uri="{FF2B5EF4-FFF2-40B4-BE49-F238E27FC236}">
                <a16:creationId xmlns:a16="http://schemas.microsoft.com/office/drawing/2014/main" id="{1B3EC753-31FD-7E67-6AFC-13E2C70146B0}"/>
              </a:ext>
            </a:extLst>
          </p:cNvPr>
          <p:cNvSpPr txBox="1"/>
          <p:nvPr/>
        </p:nvSpPr>
        <p:spPr>
          <a:xfrm>
            <a:off x="4953663" y="3979248"/>
            <a:ext cx="3045350" cy="369332"/>
          </a:xfrm>
          <a:prstGeom prst="rect">
            <a:avLst/>
          </a:prstGeom>
          <a:noFill/>
        </p:spPr>
        <p:txBody>
          <a:bodyPr wrap="square" rtlCol="0">
            <a:spAutoFit/>
          </a:bodyPr>
          <a:lstStyle/>
          <a:p>
            <a:r>
              <a:rPr lang="en-US" altLang="zh-CN" dirty="0"/>
              <a:t>Fig.2 DINO Structure</a:t>
            </a:r>
            <a:endParaRPr lang="zh-CN" altLang="en-US" dirty="0"/>
          </a:p>
        </p:txBody>
      </p:sp>
      <p:sp>
        <p:nvSpPr>
          <p:cNvPr id="24" name="文本框 23">
            <a:extLst>
              <a:ext uri="{FF2B5EF4-FFF2-40B4-BE49-F238E27FC236}">
                <a16:creationId xmlns:a16="http://schemas.microsoft.com/office/drawing/2014/main" id="{76E6CB80-739D-EB7B-8E3C-FE1CD20B595E}"/>
              </a:ext>
            </a:extLst>
          </p:cNvPr>
          <p:cNvSpPr txBox="1"/>
          <p:nvPr/>
        </p:nvSpPr>
        <p:spPr>
          <a:xfrm>
            <a:off x="7800230" y="3979248"/>
            <a:ext cx="4487126" cy="215444"/>
          </a:xfrm>
          <a:prstGeom prst="rect">
            <a:avLst/>
          </a:prstGeom>
          <a:noFill/>
        </p:spPr>
        <p:txBody>
          <a:bodyPr wrap="none" rtlCol="0">
            <a:spAutoFit/>
          </a:bodyPr>
          <a:lstStyle/>
          <a:p>
            <a:r>
              <a:rPr lang="en-US" altLang="zh-CN" sz="800" dirty="0">
                <a:latin typeface="Calibri" panose="020F0502020204030204" pitchFamily="34" charset="0"/>
                <a:ea typeface="Calibri" panose="020F0502020204030204" pitchFamily="34" charset="0"/>
                <a:cs typeface="Calibri" panose="020F0502020204030204" pitchFamily="34" charset="0"/>
              </a:rPr>
              <a:t>Zhang, Hao, et al. DINO: DETR with Improved </a:t>
            </a:r>
            <a:r>
              <a:rPr lang="en-US" altLang="zh-CN" sz="800" dirty="0" err="1">
                <a:latin typeface="Calibri" panose="020F0502020204030204" pitchFamily="34" charset="0"/>
                <a:ea typeface="Calibri" panose="020F0502020204030204" pitchFamily="34" charset="0"/>
                <a:cs typeface="Calibri" panose="020F0502020204030204" pitchFamily="34" charset="0"/>
              </a:rPr>
              <a:t>DeNoising</a:t>
            </a:r>
            <a:r>
              <a:rPr lang="en-US" altLang="zh-CN" sz="800" dirty="0">
                <a:latin typeface="Calibri" panose="020F0502020204030204" pitchFamily="34" charset="0"/>
                <a:ea typeface="Calibri" panose="020F0502020204030204" pitchFamily="34" charset="0"/>
                <a:cs typeface="Calibri" panose="020F0502020204030204" pitchFamily="34" charset="0"/>
              </a:rPr>
              <a:t> Anchor Boxes for End-to-End Object Detection.</a:t>
            </a:r>
            <a:endParaRPr lang="zh-CN" altLang="en-US" sz="800"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AAEA5E67-7767-5313-DDDB-547C232060D7}"/>
              </a:ext>
            </a:extLst>
          </p:cNvPr>
          <p:cNvSpPr txBox="1"/>
          <p:nvPr/>
        </p:nvSpPr>
        <p:spPr>
          <a:xfrm>
            <a:off x="0" y="4348580"/>
            <a:ext cx="12054177" cy="2308324"/>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popularity of the Transformer model is not only due to the outstanding design of the Attention module itself, but also because of its extremely high scalability --- for example, there are many techniques for query optimization.</a:t>
            </a:r>
          </a:p>
          <a:p>
            <a:r>
              <a:rPr lang="en-US" altLang="zh-CN" b="1" i="1" u="sng" dirty="0">
                <a:latin typeface="Calibri" panose="020F0502020204030204" pitchFamily="34" charset="0"/>
                <a:ea typeface="Calibri" panose="020F0502020204030204" pitchFamily="34" charset="0"/>
                <a:cs typeface="Calibri" panose="020F0502020204030204" pitchFamily="34" charset="0"/>
              </a:rPr>
              <a:t>DINO</a:t>
            </a:r>
            <a:r>
              <a:rPr lang="en-US" altLang="zh-CN" dirty="0">
                <a:latin typeface="Calibri" panose="020F0502020204030204" pitchFamily="34" charset="0"/>
                <a:ea typeface="Calibri" panose="020F0502020204030204" pitchFamily="34" charset="0"/>
                <a:cs typeface="Calibri" panose="020F0502020204030204" pitchFamily="34" charset="0"/>
              </a:rPr>
              <a:t> is an end-to-end object detection model that improves DETR (</a:t>
            </a:r>
            <a:r>
              <a:rPr lang="en-US" altLang="zh-CN" dirty="0" err="1">
                <a:latin typeface="Calibri" panose="020F0502020204030204" pitchFamily="34" charset="0"/>
                <a:ea typeface="Calibri" panose="020F0502020204030204" pitchFamily="34" charset="0"/>
                <a:cs typeface="Calibri" panose="020F0502020204030204" pitchFamily="34" charset="0"/>
              </a:rPr>
              <a:t>DEtection</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en-US" altLang="zh-CN" dirty="0" err="1">
                <a:latin typeface="Calibri" panose="020F0502020204030204" pitchFamily="34" charset="0"/>
                <a:ea typeface="Calibri" panose="020F0502020204030204" pitchFamily="34" charset="0"/>
                <a:cs typeface="Calibri" panose="020F0502020204030204" pitchFamily="34" charset="0"/>
              </a:rPr>
              <a:t>TRansformer</a:t>
            </a:r>
            <a:r>
              <a:rPr lang="en-US" altLang="zh-CN" dirty="0">
                <a:latin typeface="Calibri" panose="020F0502020204030204" pitchFamily="34" charset="0"/>
                <a:ea typeface="Calibri" panose="020F0502020204030204" pitchFamily="34" charset="0"/>
                <a:cs typeface="Calibri" panose="020F0502020204030204" pitchFamily="34" charset="0"/>
              </a:rPr>
              <a:t>) by introducing a contrastive denoising training method. This method adds both positive and negative samples to the same ground truth box, with the less noisy box labeled as positive and the more noisy box labeled as negative. DINO also proposes a mixed query selection method for better initialization of queries, selecting initial anchor boxes as positional queries from the encoder's output while keeping content queries learnable. This encourages the decoder to focus on spatial priors. Finally, DINO introduces a Look Forward Twice scheme to fully utilize box information optimized in later layers to assist in optimizing earlier layers.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98107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2430775"/>
            <a:ext cx="5112646" cy="2191654"/>
          </a:xfrm>
        </p:spPr>
        <p:txBody>
          <a:bodyPr wrap="square">
            <a:noAutofit/>
          </a:bodyPr>
          <a:lstStyle/>
          <a:p>
            <a:pPr lvl="0"/>
            <a:r>
              <a:rPr lang="en-US" dirty="0"/>
              <a:t>04.</a:t>
            </a:r>
            <a:r>
              <a:rPr lang="en-US" altLang="zh-CN" dirty="0"/>
              <a:t> The core design of this work</a:t>
            </a:r>
            <a:endParaRPr lang="en-US" dirty="0"/>
          </a:p>
        </p:txBody>
      </p:sp>
      <p:sp>
        <p:nvSpPr>
          <p:cNvPr id="3" name="文本占位符 2">
            <a:extLst>
              <a:ext uri="{FF2B5EF4-FFF2-40B4-BE49-F238E27FC236}">
                <a16:creationId xmlns:a16="http://schemas.microsoft.com/office/drawing/2014/main" id="{9D555BA3-2315-22BB-49F3-CFFF2CF8E9F4}"/>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00599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A459F2-924A-9191-E6C0-2469BA394D2C}"/>
              </a:ext>
            </a:extLst>
          </p:cNvPr>
          <p:cNvGrpSpPr/>
          <p:nvPr/>
        </p:nvGrpSpPr>
        <p:grpSpPr>
          <a:xfrm>
            <a:off x="665163" y="1024782"/>
            <a:ext cx="10848974" cy="1116000"/>
            <a:chOff x="665163" y="1024782"/>
            <a:chExt cx="10848974" cy="1116000"/>
          </a:xfrm>
        </p:grpSpPr>
        <p:sp>
          <p:nvSpPr>
            <p:cNvPr id="28" name="TextBox 27">
              <a:extLst>
                <a:ext uri="{FF2B5EF4-FFF2-40B4-BE49-F238E27FC236}">
                  <a16:creationId xmlns:a16="http://schemas.microsoft.com/office/drawing/2014/main" id="{5C14BB3F-F223-2F47-EA50-EBFB56B876E7}"/>
                </a:ext>
              </a:extLst>
            </p:cNvPr>
            <p:cNvSpPr txBox="1"/>
            <p:nvPr/>
          </p:nvSpPr>
          <p:spPr>
            <a:xfrm>
              <a:off x="665163" y="1150680"/>
              <a:ext cx="10848974" cy="461665"/>
            </a:xfrm>
            <a:prstGeom prst="rect">
              <a:avLst/>
            </a:prstGeom>
            <a:noFill/>
          </p:spPr>
          <p:txBody>
            <a:bodyPr wrap="square">
              <a:spAutoFit/>
            </a:bodyPr>
            <a:lstStyle/>
            <a:p>
              <a:pPr algn="ctr">
                <a:lnSpc>
                  <a:spcPct val="100000"/>
                </a:lnSpc>
              </a:pPr>
              <a:endParaRPr lang="zh-CN" altLang="en-US" sz="2400" b="1" dirty="0">
                <a:solidFill>
                  <a:schemeClr val="tx1"/>
                </a:solidFill>
              </a:endParaRPr>
            </a:p>
          </p:txBody>
        </p:sp>
        <p:grpSp>
          <p:nvGrpSpPr>
            <p:cNvPr id="45" name="Group 44">
              <a:extLst>
                <a:ext uri="{FF2B5EF4-FFF2-40B4-BE49-F238E27FC236}">
                  <a16:creationId xmlns:a16="http://schemas.microsoft.com/office/drawing/2014/main" id="{0C698B0A-9A33-8ECF-CCAB-59629F1670D2}"/>
                </a:ext>
              </a:extLst>
            </p:cNvPr>
            <p:cNvGrpSpPr/>
            <p:nvPr/>
          </p:nvGrpSpPr>
          <p:grpSpPr>
            <a:xfrm>
              <a:off x="8865706" y="1024782"/>
              <a:ext cx="1116000" cy="1116000"/>
              <a:chOff x="8865706" y="1024782"/>
              <a:chExt cx="1116000" cy="1116000"/>
            </a:xfrm>
          </p:grpSpPr>
          <p:sp>
            <p:nvSpPr>
              <p:cNvPr id="30" name="Oval 29">
                <a:extLst>
                  <a:ext uri="{FF2B5EF4-FFF2-40B4-BE49-F238E27FC236}">
                    <a16:creationId xmlns:a16="http://schemas.microsoft.com/office/drawing/2014/main" id="{8303F8AC-5649-34C5-B32C-4F7903762C4A}"/>
                  </a:ext>
                </a:extLst>
              </p:cNvPr>
              <p:cNvSpPr/>
              <p:nvPr/>
            </p:nvSpPr>
            <p:spPr bwMode="auto">
              <a:xfrm>
                <a:off x="8865706" y="1024782"/>
                <a:ext cx="1116000" cy="1116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3" name="Rectangle 32">
                <a:extLst>
                  <a:ext uri="{FF2B5EF4-FFF2-40B4-BE49-F238E27FC236}">
                    <a16:creationId xmlns:a16="http://schemas.microsoft.com/office/drawing/2014/main" id="{9FF5B3B9-DEB3-78CB-E13A-F694A8249C40}"/>
                  </a:ext>
                </a:extLst>
              </p:cNvPr>
              <p:cNvSpPr/>
              <p:nvPr/>
            </p:nvSpPr>
            <p:spPr>
              <a:xfrm>
                <a:off x="9159852"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bg1"/>
                    </a:solidFill>
                  </a:rPr>
                  <a:t>02</a:t>
                </a:r>
              </a:p>
            </p:txBody>
          </p:sp>
        </p:grpSp>
        <p:grpSp>
          <p:nvGrpSpPr>
            <p:cNvPr id="44" name="Group 43">
              <a:extLst>
                <a:ext uri="{FF2B5EF4-FFF2-40B4-BE49-F238E27FC236}">
                  <a16:creationId xmlns:a16="http://schemas.microsoft.com/office/drawing/2014/main" id="{15221F08-204E-AED0-10B2-E265991BDD72}"/>
                </a:ext>
              </a:extLst>
            </p:cNvPr>
            <p:cNvGrpSpPr/>
            <p:nvPr/>
          </p:nvGrpSpPr>
          <p:grpSpPr>
            <a:xfrm>
              <a:off x="1287082" y="1024782"/>
              <a:ext cx="1116000" cy="1116000"/>
              <a:chOff x="1287082" y="1024782"/>
              <a:chExt cx="1116000" cy="1116000"/>
            </a:xfrm>
          </p:grpSpPr>
          <p:sp>
            <p:nvSpPr>
              <p:cNvPr id="35" name="Oval 34">
                <a:extLst>
                  <a:ext uri="{FF2B5EF4-FFF2-40B4-BE49-F238E27FC236}">
                    <a16:creationId xmlns:a16="http://schemas.microsoft.com/office/drawing/2014/main" id="{C09E0C64-61D7-64AA-0A36-82E0C816D3E5}"/>
                  </a:ext>
                </a:extLst>
              </p:cNvPr>
              <p:cNvSpPr/>
              <p:nvPr/>
            </p:nvSpPr>
            <p:spPr bwMode="auto">
              <a:xfrm>
                <a:off x="1287082" y="1024782"/>
                <a:ext cx="1116000" cy="1116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8" name="Rectangle 37">
                <a:extLst>
                  <a:ext uri="{FF2B5EF4-FFF2-40B4-BE49-F238E27FC236}">
                    <a16:creationId xmlns:a16="http://schemas.microsoft.com/office/drawing/2014/main" id="{6E57710C-FABD-BB94-A773-8BAE7C53201C}"/>
                  </a:ext>
                </a:extLst>
              </p:cNvPr>
              <p:cNvSpPr/>
              <p:nvPr/>
            </p:nvSpPr>
            <p:spPr>
              <a:xfrm>
                <a:off x="1581228"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rPr>
                  <a:t>01</a:t>
                </a:r>
              </a:p>
            </p:txBody>
          </p:sp>
        </p:grpSp>
      </p:grpSp>
      <p:sp>
        <p:nvSpPr>
          <p:cNvPr id="48" name="Title 47"/>
          <p:cNvSpPr>
            <a:spLocks noGrp="1"/>
          </p:cNvSpPr>
          <p:nvPr>
            <p:ph type="title"/>
          </p:nvPr>
        </p:nvSpPr>
        <p:spPr>
          <a:xfrm>
            <a:off x="-17242" y="-543486"/>
            <a:ext cx="10858500" cy="1028700"/>
          </a:xfrm>
        </p:spPr>
        <p:txBody>
          <a:bodyPr wrap="square">
            <a:normAutofit/>
          </a:bodyPr>
          <a:lstStyle/>
          <a:p>
            <a:pPr lvl="0"/>
            <a:r>
              <a:rPr lang="en-US" altLang="zh-CN" dirty="0"/>
              <a:t>The core of our work</a:t>
            </a:r>
            <a:endParaRPr lang="en-US" dirty="0"/>
          </a:p>
        </p:txBody>
      </p:sp>
      <p:sp>
        <p:nvSpPr>
          <p:cNvPr id="3" name="文本框 2">
            <a:extLst>
              <a:ext uri="{FF2B5EF4-FFF2-40B4-BE49-F238E27FC236}">
                <a16:creationId xmlns:a16="http://schemas.microsoft.com/office/drawing/2014/main" id="{4BC888F1-6BFA-4C03-40D0-6BABB5F09A23}"/>
              </a:ext>
            </a:extLst>
          </p:cNvPr>
          <p:cNvSpPr txBox="1"/>
          <p:nvPr/>
        </p:nvSpPr>
        <p:spPr>
          <a:xfrm>
            <a:off x="5393288" y="1058347"/>
            <a:ext cx="1598212" cy="1107996"/>
          </a:xfrm>
          <a:prstGeom prst="rect">
            <a:avLst/>
          </a:prstGeom>
          <a:noFill/>
        </p:spPr>
        <p:txBody>
          <a:bodyPr wrap="square" rtlCol="0">
            <a:spAutoFit/>
          </a:bodyPr>
          <a:lstStyle/>
          <a:p>
            <a:r>
              <a:rPr lang="en-US" altLang="zh-CN" sz="6600" dirty="0"/>
              <a:t>+</a:t>
            </a:r>
            <a:endParaRPr lang="zh-CN" altLang="en-US" sz="6600" dirty="0"/>
          </a:p>
        </p:txBody>
      </p:sp>
      <p:pic>
        <p:nvPicPr>
          <p:cNvPr id="5" name="图片 4">
            <a:extLst>
              <a:ext uri="{FF2B5EF4-FFF2-40B4-BE49-F238E27FC236}">
                <a16:creationId xmlns:a16="http://schemas.microsoft.com/office/drawing/2014/main" id="{784851E7-5079-31A7-2ED2-767D545223E1}"/>
              </a:ext>
            </a:extLst>
          </p:cNvPr>
          <p:cNvPicPr>
            <a:picLocks noChangeAspect="1"/>
          </p:cNvPicPr>
          <p:nvPr/>
        </p:nvPicPr>
        <p:blipFill>
          <a:blip r:embed="rId3"/>
          <a:stretch>
            <a:fillRect/>
          </a:stretch>
        </p:blipFill>
        <p:spPr>
          <a:xfrm>
            <a:off x="6766040" y="3087432"/>
            <a:ext cx="5373173" cy="1720474"/>
          </a:xfrm>
          <a:prstGeom prst="rect">
            <a:avLst/>
          </a:prstGeom>
        </p:spPr>
      </p:pic>
      <p:pic>
        <p:nvPicPr>
          <p:cNvPr id="7" name="图片 6">
            <a:extLst>
              <a:ext uri="{FF2B5EF4-FFF2-40B4-BE49-F238E27FC236}">
                <a16:creationId xmlns:a16="http://schemas.microsoft.com/office/drawing/2014/main" id="{512C3BF2-8A1F-23E9-6B33-631BF71E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21" y="2233115"/>
            <a:ext cx="4075320" cy="3608574"/>
          </a:xfrm>
          <a:prstGeom prst="rect">
            <a:avLst/>
          </a:prstGeom>
        </p:spPr>
      </p:pic>
      <p:sp>
        <p:nvSpPr>
          <p:cNvPr id="8" name="文本框 7">
            <a:extLst>
              <a:ext uri="{FF2B5EF4-FFF2-40B4-BE49-F238E27FC236}">
                <a16:creationId xmlns:a16="http://schemas.microsoft.com/office/drawing/2014/main" id="{269745B7-5102-6A7F-A7C5-A46A475E3CAF}"/>
              </a:ext>
            </a:extLst>
          </p:cNvPr>
          <p:cNvSpPr txBox="1"/>
          <p:nvPr/>
        </p:nvSpPr>
        <p:spPr>
          <a:xfrm>
            <a:off x="1089329" y="5923722"/>
            <a:ext cx="3013544" cy="369332"/>
          </a:xfrm>
          <a:prstGeom prst="rect">
            <a:avLst/>
          </a:prstGeom>
          <a:noFill/>
        </p:spPr>
        <p:txBody>
          <a:bodyPr wrap="square" rtlCol="0">
            <a:spAutoFit/>
          </a:bodyPr>
          <a:lstStyle/>
          <a:p>
            <a:pPr algn="ctr"/>
            <a:r>
              <a:rPr lang="en-US" altLang="zh-CN" dirty="0"/>
              <a:t>Fig.3 RT-DETR Structure</a:t>
            </a:r>
            <a:endParaRPr lang="zh-CN" altLang="en-US" dirty="0"/>
          </a:p>
        </p:txBody>
      </p:sp>
      <p:sp>
        <p:nvSpPr>
          <p:cNvPr id="9" name="文本框 8">
            <a:extLst>
              <a:ext uri="{FF2B5EF4-FFF2-40B4-BE49-F238E27FC236}">
                <a16:creationId xmlns:a16="http://schemas.microsoft.com/office/drawing/2014/main" id="{10A94D43-506B-0D3A-11C8-8C996A800D09}"/>
              </a:ext>
            </a:extLst>
          </p:cNvPr>
          <p:cNvSpPr txBox="1"/>
          <p:nvPr/>
        </p:nvSpPr>
        <p:spPr>
          <a:xfrm>
            <a:off x="8523264" y="4961614"/>
            <a:ext cx="2990873" cy="646331"/>
          </a:xfrm>
          <a:prstGeom prst="rect">
            <a:avLst/>
          </a:prstGeom>
          <a:noFill/>
        </p:spPr>
        <p:txBody>
          <a:bodyPr wrap="square" rtlCol="0">
            <a:spAutoFit/>
          </a:bodyPr>
          <a:lstStyle/>
          <a:p>
            <a:pPr algn="ctr"/>
            <a:r>
              <a:rPr lang="en-US" altLang="zh-CN" dirty="0"/>
              <a:t>Fig.4 </a:t>
            </a:r>
            <a:r>
              <a:rPr lang="en-US" altLang="zh-CN" dirty="0" err="1"/>
              <a:t>Slimneck</a:t>
            </a:r>
            <a:r>
              <a:rPr lang="en-US" altLang="zh-CN" dirty="0"/>
              <a:t> CONV Design</a:t>
            </a:r>
            <a:endParaRPr lang="zh-CN" altLang="en-US" dirty="0"/>
          </a:p>
        </p:txBody>
      </p:sp>
    </p:spTree>
    <p:custDataLst>
      <p:tags r:id="rId1"/>
    </p:custDataLst>
    <p:extLst>
      <p:ext uri="{BB962C8B-B14F-4D97-AF65-F5344CB8AC3E}">
        <p14:creationId xmlns:p14="http://schemas.microsoft.com/office/powerpoint/2010/main" val="1725622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D263-4210-E328-B254-AABC102088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6F42C93-5320-CA05-EAD6-63A6C96E1119}"/>
              </a:ext>
            </a:extLst>
          </p:cNvPr>
          <p:cNvSpPr>
            <a:spLocks noGrp="1"/>
          </p:cNvSpPr>
          <p:nvPr>
            <p:ph type="title"/>
          </p:nvPr>
        </p:nvSpPr>
        <p:spPr>
          <a:xfrm>
            <a:off x="374354" y="2709070"/>
            <a:ext cx="5684740" cy="1286086"/>
          </a:xfrm>
        </p:spPr>
        <p:txBody>
          <a:bodyPr wrap="square">
            <a:noAutofit/>
          </a:bodyPr>
          <a:lstStyle/>
          <a:p>
            <a:pPr lvl="0"/>
            <a:r>
              <a:rPr lang="en-US" dirty="0"/>
              <a:t>05.</a:t>
            </a:r>
            <a:r>
              <a:rPr lang="fr-FR" altLang="zh-CN" dirty="0"/>
              <a:t> Core Code 	Analysis</a:t>
            </a:r>
            <a:endParaRPr lang="en-US" dirty="0"/>
          </a:p>
        </p:txBody>
      </p:sp>
      <p:sp>
        <p:nvSpPr>
          <p:cNvPr id="3" name="文本占位符 2">
            <a:extLst>
              <a:ext uri="{FF2B5EF4-FFF2-40B4-BE49-F238E27FC236}">
                <a16:creationId xmlns:a16="http://schemas.microsoft.com/office/drawing/2014/main" id="{5EE00699-9563-0937-E7FF-CC46C49B6328}"/>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80757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0D156D-05AC-FA22-E0A8-43B61BFB68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0F15333-456C-E043-4E0B-5F03E0FB1CCB}"/>
              </a:ext>
            </a:extLst>
          </p:cNvPr>
          <p:cNvSpPr>
            <a:spLocks noGrp="1"/>
          </p:cNvSpPr>
          <p:nvPr>
            <p:ph type="ctrTitle"/>
          </p:nvPr>
        </p:nvSpPr>
        <p:spPr/>
        <p:txBody>
          <a:bodyPr/>
          <a:lstStyle/>
          <a:p>
            <a:pPr lvl="0"/>
            <a:r>
              <a:rPr lang="en-US" altLang="zh-CN" sz="4800" b="0" dirty="0"/>
              <a:t>MRPVT</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E8E2077B-5DE6-75EE-D862-09A40325B7C8}"/>
              </a:ext>
            </a:extLst>
          </p:cNvPr>
          <p:cNvSpPr>
            <a:spLocks noGrp="1"/>
          </p:cNvSpPr>
          <p:nvPr>
            <p:ph type="subTitle" idx="1"/>
          </p:nvPr>
        </p:nvSpPr>
        <p:spPr>
          <a:xfrm>
            <a:off x="1449651" y="3137381"/>
            <a:ext cx="8055158" cy="508703"/>
          </a:xfrm>
        </p:spPr>
        <p:txBody>
          <a:bodyPr>
            <a:noAutofit/>
          </a:bodyPr>
          <a:lstStyle/>
          <a:p>
            <a:pPr lvl="0"/>
            <a:r>
              <a:rPr lang="en-US" altLang="zh-CN" sz="1400" dirty="0"/>
              <a:t>A novel Multiscale Rain-cutting and Pooling Vision Transformer model for Object Detection on Drone-captured Scenarios</a:t>
            </a:r>
            <a:endParaRPr lang="zh-CN" altLang="en-US" sz="1400" dirty="0"/>
          </a:p>
        </p:txBody>
      </p:sp>
      <p:sp>
        <p:nvSpPr>
          <p:cNvPr id="9" name="文本占位符 8">
            <a:extLst>
              <a:ext uri="{FF2B5EF4-FFF2-40B4-BE49-F238E27FC236}">
                <a16:creationId xmlns:a16="http://schemas.microsoft.com/office/drawing/2014/main" id="{8C6C7E2C-020A-7C8B-1E8A-3FCE0242E776}"/>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9A9358F7-388B-CD6B-FFDC-E2E1867C4A64}"/>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3805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82494" y="860211"/>
            <a:ext cx="9260114" cy="5453124"/>
            <a:chOff x="1465943" y="1214657"/>
            <a:chExt cx="9260114" cy="5453124"/>
          </a:xfrm>
        </p:grpSpPr>
        <p:grpSp>
          <p:nvGrpSpPr>
            <p:cNvPr id="64" name="Group 63">
              <a:extLst>
                <a:ext uri="{FF2B5EF4-FFF2-40B4-BE49-F238E27FC236}">
                  <a16:creationId xmlns:a16="http://schemas.microsoft.com/office/drawing/2014/main" id="{287C9B51-8F04-4A42-B130-C8B67FB7316E}"/>
                </a:ext>
              </a:extLst>
            </p:cNvPr>
            <p:cNvGrpSpPr/>
            <p:nvPr/>
          </p:nvGrpSpPr>
          <p:grpSpPr>
            <a:xfrm>
              <a:off x="6296558" y="1954530"/>
              <a:ext cx="3851125" cy="444224"/>
              <a:chOff x="1428756" y="1982759"/>
              <a:chExt cx="3851125" cy="444224"/>
            </a:xfrm>
          </p:grpSpPr>
          <p:sp>
            <p:nvSpPr>
              <p:cNvPr id="70" name="TextBox 69">
                <a:extLst>
                  <a:ext uri="{FF2B5EF4-FFF2-40B4-BE49-F238E27FC236}">
                    <a16:creationId xmlns:a16="http://schemas.microsoft.com/office/drawing/2014/main" id="{AF34E84D-9AA1-4329-9C03-771A791C2F5A}"/>
                  </a:ext>
                </a:extLst>
              </p:cNvPr>
              <p:cNvSpPr txBox="1"/>
              <p:nvPr/>
            </p:nvSpPr>
            <p:spPr>
              <a:xfrm flipH="1">
                <a:off x="2013342" y="1982759"/>
                <a:ext cx="326653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AIFI Module</a:t>
                </a:r>
                <a:endParaRPr lang="zh-CN" altLang="en-US" sz="1600" dirty="0"/>
              </a:p>
            </p:txBody>
          </p:sp>
          <p:grpSp>
            <p:nvGrpSpPr>
              <p:cNvPr id="66" name="Group 65">
                <a:extLst>
                  <a:ext uri="{FF2B5EF4-FFF2-40B4-BE49-F238E27FC236}">
                    <a16:creationId xmlns:a16="http://schemas.microsoft.com/office/drawing/2014/main" id="{C4DB4FC5-ECF7-4F1F-9168-8217E8EB9C39}"/>
                  </a:ext>
                </a:extLst>
              </p:cNvPr>
              <p:cNvGrpSpPr/>
              <p:nvPr/>
            </p:nvGrpSpPr>
            <p:grpSpPr>
              <a:xfrm>
                <a:off x="1428756" y="1982763"/>
                <a:ext cx="444222" cy="444220"/>
                <a:chOff x="5262984" y="1654833"/>
                <a:chExt cx="444222" cy="444220"/>
              </a:xfrm>
            </p:grpSpPr>
            <p:sp>
              <p:nvSpPr>
                <p:cNvPr id="67" name="Oval 66">
                  <a:extLst>
                    <a:ext uri="{FF2B5EF4-FFF2-40B4-BE49-F238E27FC236}">
                      <a16:creationId xmlns:a16="http://schemas.microsoft.com/office/drawing/2014/main" id="{E7D6CA7C-1C24-4DAE-A6DF-90298D74A346}"/>
                    </a:ext>
                  </a:extLst>
                </p:cNvPr>
                <p:cNvSpPr/>
                <p:nvPr/>
              </p:nvSpPr>
              <p:spPr>
                <a:xfrm>
                  <a:off x="5262984" y="1654833"/>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68" name="Freeform: Shape 67">
                  <a:extLst>
                    <a:ext uri="{FF2B5EF4-FFF2-40B4-BE49-F238E27FC236}">
                      <a16:creationId xmlns:a16="http://schemas.microsoft.com/office/drawing/2014/main" id="{DA09DC49-62EE-42AA-8C4A-D1F60B2D38BC}"/>
                    </a:ext>
                  </a:extLst>
                </p:cNvPr>
                <p:cNvSpPr/>
                <p:nvPr/>
              </p:nvSpPr>
              <p:spPr bwMode="auto">
                <a:xfrm>
                  <a:off x="5373300" y="1781367"/>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71" name="Group 70">
              <a:extLst>
                <a:ext uri="{FF2B5EF4-FFF2-40B4-BE49-F238E27FC236}">
                  <a16:creationId xmlns:a16="http://schemas.microsoft.com/office/drawing/2014/main" id="{1F14385B-7F31-4825-A1C5-22683D8D86A9}"/>
                </a:ext>
              </a:extLst>
            </p:cNvPr>
            <p:cNvGrpSpPr/>
            <p:nvPr/>
          </p:nvGrpSpPr>
          <p:grpSpPr>
            <a:xfrm>
              <a:off x="6274203" y="4136234"/>
              <a:ext cx="3851125" cy="444223"/>
              <a:chOff x="1406401" y="3743672"/>
              <a:chExt cx="3851125" cy="444223"/>
            </a:xfrm>
          </p:grpSpPr>
          <p:grpSp>
            <p:nvGrpSpPr>
              <p:cNvPr id="72" name="Group 71">
                <a:extLst>
                  <a:ext uri="{FF2B5EF4-FFF2-40B4-BE49-F238E27FC236}">
                    <a16:creationId xmlns:a16="http://schemas.microsoft.com/office/drawing/2014/main" id="{07482971-9AC2-4C39-B606-2C75FB22DE2A}"/>
                  </a:ext>
                </a:extLst>
              </p:cNvPr>
              <p:cNvGrpSpPr/>
              <p:nvPr/>
            </p:nvGrpSpPr>
            <p:grpSpPr>
              <a:xfrm>
                <a:off x="1406401" y="3743675"/>
                <a:ext cx="444222" cy="444220"/>
                <a:chOff x="6034617" y="2524197"/>
                <a:chExt cx="444222" cy="444220"/>
              </a:xfrm>
            </p:grpSpPr>
            <p:sp>
              <p:nvSpPr>
                <p:cNvPr id="76" name="Oval 75">
                  <a:extLst>
                    <a:ext uri="{FF2B5EF4-FFF2-40B4-BE49-F238E27FC236}">
                      <a16:creationId xmlns:a16="http://schemas.microsoft.com/office/drawing/2014/main" id="{83C63264-9BCE-42E7-974E-CE397D4CCF0B}"/>
                    </a:ext>
                  </a:extLst>
                </p:cNvPr>
                <p:cNvSpPr/>
                <p:nvPr/>
              </p:nvSpPr>
              <p:spPr>
                <a:xfrm>
                  <a:off x="6034617" y="2524197"/>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77" name="Freeform: Shape 76">
                  <a:extLst>
                    <a:ext uri="{FF2B5EF4-FFF2-40B4-BE49-F238E27FC236}">
                      <a16:creationId xmlns:a16="http://schemas.microsoft.com/office/drawing/2014/main" id="{4066941F-69BB-449B-A44C-1E6FB237460E}"/>
                    </a:ext>
                  </a:extLst>
                </p:cNvPr>
                <p:cNvSpPr/>
                <p:nvPr/>
              </p:nvSpPr>
              <p:spPr bwMode="auto">
                <a:xfrm>
                  <a:off x="6153948" y="2652704"/>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5" name="TextBox 74">
                <a:extLst>
                  <a:ext uri="{FF2B5EF4-FFF2-40B4-BE49-F238E27FC236}">
                    <a16:creationId xmlns:a16="http://schemas.microsoft.com/office/drawing/2014/main" id="{51475437-4D23-4C6C-A397-2F102DF05105}"/>
                  </a:ext>
                </a:extLst>
              </p:cNvPr>
              <p:cNvSpPr txBox="1"/>
              <p:nvPr/>
            </p:nvSpPr>
            <p:spPr>
              <a:xfrm flipH="1">
                <a:off x="1990986" y="3743672"/>
                <a:ext cx="32665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Fusion Design</a:t>
                </a:r>
                <a:endParaRPr lang="zh-CN" altLang="en-US" sz="1600" dirty="0"/>
              </a:p>
            </p:txBody>
          </p:sp>
        </p:grpSp>
        <p:grpSp>
          <p:nvGrpSpPr>
            <p:cNvPr id="85" name="Group 84">
              <a:extLst>
                <a:ext uri="{FF2B5EF4-FFF2-40B4-BE49-F238E27FC236}">
                  <a16:creationId xmlns:a16="http://schemas.microsoft.com/office/drawing/2014/main" id="{539AD136-7A0D-4743-B342-59CF1E0F0DD4}"/>
                </a:ext>
              </a:extLst>
            </p:cNvPr>
            <p:cNvGrpSpPr/>
            <p:nvPr/>
          </p:nvGrpSpPr>
          <p:grpSpPr>
            <a:xfrm>
              <a:off x="6325004" y="6223558"/>
              <a:ext cx="3749524" cy="444223"/>
              <a:chOff x="2979828" y="5616440"/>
              <a:chExt cx="3749524" cy="444223"/>
            </a:xfrm>
          </p:grpSpPr>
          <p:grpSp>
            <p:nvGrpSpPr>
              <p:cNvPr id="86" name="Group 85">
                <a:extLst>
                  <a:ext uri="{FF2B5EF4-FFF2-40B4-BE49-F238E27FC236}">
                    <a16:creationId xmlns:a16="http://schemas.microsoft.com/office/drawing/2014/main" id="{BFEEC033-FCFD-47F1-8A3C-D7981AFF93BC}"/>
                  </a:ext>
                </a:extLst>
              </p:cNvPr>
              <p:cNvGrpSpPr/>
              <p:nvPr/>
            </p:nvGrpSpPr>
            <p:grpSpPr>
              <a:xfrm>
                <a:off x="2979828" y="5616443"/>
                <a:ext cx="444222" cy="444220"/>
                <a:chOff x="8406007" y="3282239"/>
                <a:chExt cx="444222" cy="444220"/>
              </a:xfrm>
            </p:grpSpPr>
            <p:sp>
              <p:nvSpPr>
                <p:cNvPr id="90" name="Oval 89">
                  <a:extLst>
                    <a:ext uri="{FF2B5EF4-FFF2-40B4-BE49-F238E27FC236}">
                      <a16:creationId xmlns:a16="http://schemas.microsoft.com/office/drawing/2014/main" id="{C5CA1753-9570-44C7-A555-3FFA91906EC0}"/>
                    </a:ext>
                  </a:extLst>
                </p:cNvPr>
                <p:cNvSpPr/>
                <p:nvPr/>
              </p:nvSpPr>
              <p:spPr>
                <a:xfrm>
                  <a:off x="8406007" y="3282239"/>
                  <a:ext cx="444222" cy="44422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endParaRPr lang="zh-CN" altLang="en-US" sz="2000" b="1" dirty="0">
                    <a:solidFill>
                      <a:schemeClr val="tx1"/>
                    </a:solidFill>
                  </a:endParaRPr>
                </a:p>
              </p:txBody>
            </p:sp>
            <p:sp>
              <p:nvSpPr>
                <p:cNvPr id="91" name="Freeform: Shape 90">
                  <a:extLst>
                    <a:ext uri="{FF2B5EF4-FFF2-40B4-BE49-F238E27FC236}">
                      <a16:creationId xmlns:a16="http://schemas.microsoft.com/office/drawing/2014/main" id="{0EA964A3-9D3D-40D5-8DE6-D14361CC0862}"/>
                    </a:ext>
                  </a:extLst>
                </p:cNvPr>
                <p:cNvSpPr/>
                <p:nvPr/>
              </p:nvSpPr>
              <p:spPr bwMode="auto">
                <a:xfrm>
                  <a:off x="8525338" y="3422506"/>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89" name="TextBox 88">
                <a:extLst>
                  <a:ext uri="{FF2B5EF4-FFF2-40B4-BE49-F238E27FC236}">
                    <a16:creationId xmlns:a16="http://schemas.microsoft.com/office/drawing/2014/main" id="{DE40625E-63C1-4145-B9E5-7751F2168C0A}"/>
                  </a:ext>
                </a:extLst>
              </p:cNvPr>
              <p:cNvSpPr txBox="1"/>
              <p:nvPr/>
            </p:nvSpPr>
            <p:spPr>
              <a:xfrm flipH="1">
                <a:off x="3564412" y="5616440"/>
                <a:ext cx="31649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err="1"/>
                  <a:t>RTDETRDecoder</a:t>
                </a:r>
                <a:r>
                  <a:rPr lang="en-US" altLang="zh-CN" sz="1600" dirty="0"/>
                  <a:t> Module</a:t>
                </a:r>
                <a:endParaRPr lang="zh-CN" altLang="en-US" sz="1600" dirty="0"/>
              </a:p>
            </p:txBody>
          </p:sp>
        </p:grpSp>
        <p:sp>
          <p:nvSpPr>
            <p:cNvPr id="32" name="Rectangle 31">
              <a:extLst>
                <a:ext uri="{FF2B5EF4-FFF2-40B4-BE49-F238E27FC236}">
                  <a16:creationId xmlns:a16="http://schemas.microsoft.com/office/drawing/2014/main" id="{E2126A96-0121-41B2-8BEF-B77D8A943651}"/>
                </a:ext>
              </a:extLst>
            </p:cNvPr>
            <p:cNvSpPr/>
            <p:nvPr/>
          </p:nvSpPr>
          <p:spPr>
            <a:xfrm>
              <a:off x="1465943" y="1214657"/>
              <a:ext cx="9260114" cy="566515"/>
            </a:xfrm>
            <a:prstGeom prst="rect">
              <a:avLst/>
            </a:prstGeom>
          </p:spPr>
          <p:txBody>
            <a:bodyPr wrap="square" anchor="b" anchorCtr="0">
              <a:noAutofit/>
            </a:bodyPr>
            <a:lstStyle/>
            <a:p>
              <a:pPr algn="ctr">
                <a:lnSpc>
                  <a:spcPct val="100000"/>
                </a:lnSpc>
                <a:buSzPct val="25000"/>
              </a:pPr>
              <a:endParaRPr lang="zh-CN" altLang="en-US" sz="2400" b="1" dirty="0">
                <a:solidFill>
                  <a:schemeClr val="tx1"/>
                </a:solidFill>
              </a:endParaRPr>
            </a:p>
          </p:txBody>
        </p:sp>
      </p:grpSp>
      <p:sp>
        <p:nvSpPr>
          <p:cNvPr id="93" name="Title 92"/>
          <p:cNvSpPr>
            <a:spLocks noGrp="1"/>
          </p:cNvSpPr>
          <p:nvPr>
            <p:ph type="title"/>
          </p:nvPr>
        </p:nvSpPr>
        <p:spPr>
          <a:xfrm>
            <a:off x="0" y="-447355"/>
            <a:ext cx="10858500" cy="1028700"/>
          </a:xfrm>
        </p:spPr>
        <p:txBody>
          <a:bodyPr wrap="square">
            <a:normAutofit/>
          </a:bodyPr>
          <a:lstStyle/>
          <a:p>
            <a:pPr lvl="0"/>
            <a:r>
              <a:rPr lang="en-US" altLang="zh-CN" dirty="0"/>
              <a:t>RT-DETR Structure details</a:t>
            </a:r>
            <a:endParaRPr lang="en-US" dirty="0"/>
          </a:p>
        </p:txBody>
      </p:sp>
      <p:pic>
        <p:nvPicPr>
          <p:cNvPr id="4" name="图片 3">
            <a:extLst>
              <a:ext uri="{FF2B5EF4-FFF2-40B4-BE49-F238E27FC236}">
                <a16:creationId xmlns:a16="http://schemas.microsoft.com/office/drawing/2014/main" id="{8D100992-DDBD-22D3-BF4D-46DD57271C39}"/>
              </a:ext>
            </a:extLst>
          </p:cNvPr>
          <p:cNvPicPr>
            <a:picLocks noChangeAspect="1"/>
          </p:cNvPicPr>
          <p:nvPr/>
        </p:nvPicPr>
        <p:blipFill>
          <a:blip r:embed="rId4"/>
          <a:stretch>
            <a:fillRect/>
          </a:stretch>
        </p:blipFill>
        <p:spPr>
          <a:xfrm>
            <a:off x="89634" y="860211"/>
            <a:ext cx="6206924" cy="5453124"/>
          </a:xfrm>
          <a:prstGeom prst="rect">
            <a:avLst/>
          </a:prstGeom>
        </p:spPr>
      </p:pic>
      <p:cxnSp>
        <p:nvCxnSpPr>
          <p:cNvPr id="6" name="直接箭头连接符 5">
            <a:extLst>
              <a:ext uri="{FF2B5EF4-FFF2-40B4-BE49-F238E27FC236}">
                <a16:creationId xmlns:a16="http://schemas.microsoft.com/office/drawing/2014/main" id="{02ADFA2C-69F6-2B0F-9896-FE0C2B380333}"/>
              </a:ext>
            </a:extLst>
          </p:cNvPr>
          <p:cNvCxnSpPr/>
          <p:nvPr/>
        </p:nvCxnSpPr>
        <p:spPr>
          <a:xfrm flipH="1">
            <a:off x="2682494" y="1815202"/>
            <a:ext cx="4632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7485220-84A1-28B7-9A12-EF7C44EF9A2B}"/>
              </a:ext>
            </a:extLst>
          </p:cNvPr>
          <p:cNvCxnSpPr>
            <a:cxnSpLocks/>
          </p:cNvCxnSpPr>
          <p:nvPr/>
        </p:nvCxnSpPr>
        <p:spPr>
          <a:xfrm flipH="1">
            <a:off x="6207995" y="6086377"/>
            <a:ext cx="12344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右大括号 9">
            <a:extLst>
              <a:ext uri="{FF2B5EF4-FFF2-40B4-BE49-F238E27FC236}">
                <a16:creationId xmlns:a16="http://schemas.microsoft.com/office/drawing/2014/main" id="{74773980-EF0A-00B3-133B-43341F881625}"/>
              </a:ext>
            </a:extLst>
          </p:cNvPr>
          <p:cNvSpPr/>
          <p:nvPr/>
        </p:nvSpPr>
        <p:spPr>
          <a:xfrm>
            <a:off x="5394481" y="2377440"/>
            <a:ext cx="651221" cy="33204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8686F12-4086-624F-E53B-9964AF238110}"/>
              </a:ext>
            </a:extLst>
          </p:cNvPr>
          <p:cNvCxnSpPr>
            <a:cxnSpLocks/>
          </p:cNvCxnSpPr>
          <p:nvPr/>
        </p:nvCxnSpPr>
        <p:spPr>
          <a:xfrm flipH="1">
            <a:off x="6207995" y="4037670"/>
            <a:ext cx="10454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25816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5D0473-1107-B613-E9A9-9C8E63045F06}"/>
              </a:ext>
            </a:extLst>
          </p:cNvPr>
          <p:cNvGrpSpPr/>
          <p:nvPr/>
        </p:nvGrpSpPr>
        <p:grpSpPr>
          <a:xfrm>
            <a:off x="125321" y="72146"/>
            <a:ext cx="11857295" cy="6384313"/>
            <a:chOff x="125321" y="72146"/>
            <a:chExt cx="11857295" cy="6384313"/>
          </a:xfrm>
        </p:grpSpPr>
        <p:sp>
          <p:nvSpPr>
            <p:cNvPr id="3" name="TextBox 2">
              <a:extLst>
                <a:ext uri="{FF2B5EF4-FFF2-40B4-BE49-F238E27FC236}">
                  <a16:creationId xmlns:a16="http://schemas.microsoft.com/office/drawing/2014/main" id="{22D36DF6-529D-BA22-801A-0270E28C61BB}"/>
                </a:ext>
              </a:extLst>
            </p:cNvPr>
            <p:cNvSpPr txBox="1"/>
            <p:nvPr/>
          </p:nvSpPr>
          <p:spPr>
            <a:xfrm>
              <a:off x="6659628" y="72146"/>
              <a:ext cx="5234459" cy="2729337"/>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The AIFI module processes multi-scale features to increase inference speed and efficiency. It achieves this through decoupling internal interactions and cross-scale fusion, reducing computational redundancy and allowing the Transformer encoder to process input features more rapidly. This design enables RT-DETR to achieve real-time object detection while maintaining high accuracy.</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6D3AF9-AEAD-8A37-560A-2E278913D4B2}"/>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4BE6203B-6495-86CB-7847-5195F3AC4E3F}"/>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667DA4F7-1145-C98E-B7C0-FD806683D624}"/>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p:cNvSpPr>
            <a:spLocks noGrp="1"/>
          </p:cNvSpPr>
          <p:nvPr>
            <p:ph type="title"/>
          </p:nvPr>
        </p:nvSpPr>
        <p:spPr>
          <a:xfrm>
            <a:off x="0" y="-442204"/>
            <a:ext cx="10858500" cy="1028700"/>
          </a:xfrm>
        </p:spPr>
        <p:txBody>
          <a:bodyPr wrap="square">
            <a:normAutofit/>
          </a:bodyPr>
          <a:lstStyle/>
          <a:p>
            <a:pPr lvl="0"/>
            <a:r>
              <a:rPr lang="en-US" altLang="zh-CN" dirty="0"/>
              <a:t>RT-DETR module details</a:t>
            </a:r>
            <a:endParaRPr lang="en-US" dirty="0"/>
          </a:p>
        </p:txBody>
      </p:sp>
      <p:pic>
        <p:nvPicPr>
          <p:cNvPr id="12" name="图片 11">
            <a:extLst>
              <a:ext uri="{FF2B5EF4-FFF2-40B4-BE49-F238E27FC236}">
                <a16:creationId xmlns:a16="http://schemas.microsoft.com/office/drawing/2014/main" id="{CC769E9E-48A7-9E75-72E2-95D8E36BEBED}"/>
              </a:ext>
            </a:extLst>
          </p:cNvPr>
          <p:cNvPicPr>
            <a:picLocks noChangeAspect="1"/>
          </p:cNvPicPr>
          <p:nvPr/>
        </p:nvPicPr>
        <p:blipFill>
          <a:blip r:embed="rId3"/>
          <a:stretch>
            <a:fillRect/>
          </a:stretch>
        </p:blipFill>
        <p:spPr>
          <a:xfrm>
            <a:off x="1736656" y="3429000"/>
            <a:ext cx="8254530" cy="2957073"/>
          </a:xfrm>
          <a:prstGeom prst="rect">
            <a:avLst/>
          </a:prstGeom>
        </p:spPr>
      </p:pic>
      <p:sp>
        <p:nvSpPr>
          <p:cNvPr id="18" name="文本框 17">
            <a:extLst>
              <a:ext uri="{FF2B5EF4-FFF2-40B4-BE49-F238E27FC236}">
                <a16:creationId xmlns:a16="http://schemas.microsoft.com/office/drawing/2014/main" id="{AE32C44F-871F-6875-7624-6B30542AFF30}"/>
              </a:ext>
            </a:extLst>
          </p:cNvPr>
          <p:cNvSpPr txBox="1"/>
          <p:nvPr/>
        </p:nvSpPr>
        <p:spPr>
          <a:xfrm>
            <a:off x="829495" y="1423913"/>
            <a:ext cx="4834393" cy="923330"/>
          </a:xfrm>
          <a:prstGeom prst="rect">
            <a:avLst/>
          </a:prstGeom>
          <a:noFill/>
        </p:spPr>
        <p:txBody>
          <a:bodyPr wrap="square" rtlCol="0">
            <a:spAutoFit/>
          </a:bodyPr>
          <a:lstStyle/>
          <a:p>
            <a:r>
              <a:rPr lang="en-US" altLang="zh-CN" dirty="0"/>
              <a:t>At the code level, the AIFI module augments the encoder by incorporating 2D </a:t>
            </a:r>
            <a:r>
              <a:rPr lang="en-US" altLang="zh-CN" dirty="0" err="1"/>
              <a:t>sincos</a:t>
            </a:r>
            <a:r>
              <a:rPr lang="en-US" altLang="zh-CN" dirty="0"/>
              <a:t> positional encodings.</a:t>
            </a:r>
            <a:endParaRPr lang="zh-CN" altLang="en-US" dirty="0"/>
          </a:p>
        </p:txBody>
      </p:sp>
    </p:spTree>
    <p:custDataLst>
      <p:tags r:id="rId1"/>
    </p:custDataLst>
    <p:extLst>
      <p:ext uri="{BB962C8B-B14F-4D97-AF65-F5344CB8AC3E}">
        <p14:creationId xmlns:p14="http://schemas.microsoft.com/office/powerpoint/2010/main" val="1006471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25B9-91DF-E043-8391-5F8F4942A18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47092F5-C49A-F2BC-0875-3613C87D6252}"/>
              </a:ext>
            </a:extLst>
          </p:cNvPr>
          <p:cNvGrpSpPr/>
          <p:nvPr/>
        </p:nvGrpSpPr>
        <p:grpSpPr>
          <a:xfrm>
            <a:off x="125321" y="320066"/>
            <a:ext cx="11857295" cy="6136393"/>
            <a:chOff x="125321" y="320066"/>
            <a:chExt cx="11857295" cy="6136393"/>
          </a:xfrm>
        </p:grpSpPr>
        <p:sp>
          <p:nvSpPr>
            <p:cNvPr id="3" name="TextBox 2">
              <a:extLst>
                <a:ext uri="{FF2B5EF4-FFF2-40B4-BE49-F238E27FC236}">
                  <a16:creationId xmlns:a16="http://schemas.microsoft.com/office/drawing/2014/main" id="{EA7C38E5-B2A4-667F-977D-24DD8621FF1E}"/>
                </a:ext>
              </a:extLst>
            </p:cNvPr>
            <p:cNvSpPr txBox="1"/>
            <p:nvPr/>
          </p:nvSpPr>
          <p:spPr>
            <a:xfrm>
              <a:off x="6692498" y="320066"/>
              <a:ext cx="5234459" cy="173214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fr-FR" altLang="zh-CN" sz="1800" dirty="0">
                  <a:latin typeface="Calibri" panose="020F0502020204030204" pitchFamily="34" charset="0"/>
                  <a:ea typeface="Calibri" panose="020F0502020204030204" pitchFamily="34" charset="0"/>
                  <a:cs typeface="Calibri" panose="020F0502020204030204" pitchFamily="34" charset="0"/>
                </a:rPr>
                <a:t>Omeg</a:t>
              </a:r>
              <a:r>
                <a:rPr lang="en-US" altLang="zh-CN" sz="1800" dirty="0">
                  <a:latin typeface="Calibri" panose="020F0502020204030204" pitchFamily="34" charset="0"/>
                  <a:ea typeface="Calibri" panose="020F0502020204030204" pitchFamily="34" charset="0"/>
                  <a:cs typeface="Calibri" panose="020F0502020204030204" pitchFamily="34" charset="0"/>
                </a:rPr>
                <a:t>a: This controls the frequency of sine/cosine waves for different embedding components.</a:t>
              </a:r>
            </a:p>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Temperature: A higher temperature results in slower variation in the embedding with position (lower frequencies).</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0A355DD-A274-9F0E-A134-386AC4212F61}"/>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C2BBFD96-083A-25E8-9EF1-D6EF94454093}"/>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AE9219-1938-BE2B-4617-6CECAFC303B3}"/>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a:extLst>
              <a:ext uri="{FF2B5EF4-FFF2-40B4-BE49-F238E27FC236}">
                <a16:creationId xmlns:a16="http://schemas.microsoft.com/office/drawing/2014/main" id="{786A3C71-79F8-0C54-F920-3D7C9529A2ED}"/>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73F74398-987F-3E96-DDC7-BE958DAF7F72}"/>
              </a:ext>
            </a:extLst>
          </p:cNvPr>
          <p:cNvSpPr txBox="1"/>
          <p:nvPr/>
        </p:nvSpPr>
        <p:spPr>
          <a:xfrm>
            <a:off x="594857" y="1038256"/>
            <a:ext cx="4834393" cy="1477328"/>
          </a:xfrm>
          <a:prstGeom prst="rect">
            <a:avLst/>
          </a:prstGeom>
          <a:noFill/>
        </p:spPr>
        <p:txBody>
          <a:bodyPr wrap="square" rtlCol="0">
            <a:spAutoFit/>
          </a:bodyPr>
          <a:lstStyle/>
          <a:p>
            <a:r>
              <a:rPr lang="fr-FR" altLang="zh-CN" dirty="0"/>
              <a:t>Grid Creation: </a:t>
            </a:r>
            <a:r>
              <a:rPr lang="en-US" altLang="zh-CN" dirty="0" err="1"/>
              <a:t>grid_w</a:t>
            </a:r>
            <a:r>
              <a:rPr lang="en-US" altLang="zh-CN" dirty="0"/>
              <a:t>, </a:t>
            </a:r>
            <a:r>
              <a:rPr lang="en-US" altLang="zh-CN" dirty="0" err="1"/>
              <a:t>grid_h</a:t>
            </a:r>
            <a:r>
              <a:rPr lang="en-US" altLang="zh-CN" dirty="0"/>
              <a:t>; use </a:t>
            </a:r>
            <a:r>
              <a:rPr lang="fr-FR" altLang="zh-CN" dirty="0"/>
              <a:t>torch.meshgrid to </a:t>
            </a:r>
            <a:r>
              <a:rPr lang="en-US" altLang="zh-CN" dirty="0"/>
              <a:t>combine </a:t>
            </a:r>
            <a:r>
              <a:rPr lang="en-US" altLang="zh-CN" dirty="0" err="1"/>
              <a:t>grid_w</a:t>
            </a:r>
            <a:r>
              <a:rPr lang="en-US" altLang="zh-CN" dirty="0"/>
              <a:t> and </a:t>
            </a:r>
            <a:r>
              <a:rPr lang="en-US" altLang="zh-CN" dirty="0" err="1"/>
              <a:t>grid_h</a:t>
            </a:r>
            <a:r>
              <a:rPr lang="en-US" altLang="zh-CN" dirty="0"/>
              <a:t> into a 2D grid using </a:t>
            </a:r>
            <a:r>
              <a:rPr lang="en-US" altLang="zh-CN" dirty="0" err="1"/>
              <a:t>torch.meshgrid</a:t>
            </a:r>
            <a:r>
              <a:rPr lang="en-US" altLang="zh-CN" dirty="0"/>
              <a:t>. </a:t>
            </a:r>
          </a:p>
          <a:p>
            <a:r>
              <a:rPr lang="en-US" altLang="zh-CN" dirty="0"/>
              <a:t>The indexing='</a:t>
            </a:r>
            <a:r>
              <a:rPr lang="en-US" altLang="zh-CN" dirty="0" err="1"/>
              <a:t>ij</a:t>
            </a:r>
            <a:r>
              <a:rPr lang="en-US" altLang="zh-CN" dirty="0"/>
              <a:t>' argument ensures the correct indexing for image data (y, x).</a:t>
            </a:r>
            <a:endParaRPr lang="zh-CN" altLang="en-US" dirty="0"/>
          </a:p>
        </p:txBody>
      </p:sp>
      <p:pic>
        <p:nvPicPr>
          <p:cNvPr id="4" name="图片 3">
            <a:extLst>
              <a:ext uri="{FF2B5EF4-FFF2-40B4-BE49-F238E27FC236}">
                <a16:creationId xmlns:a16="http://schemas.microsoft.com/office/drawing/2014/main" id="{BF45EDD9-2747-CD37-95B7-162834055A20}"/>
              </a:ext>
            </a:extLst>
          </p:cNvPr>
          <p:cNvPicPr>
            <a:picLocks noChangeAspect="1"/>
          </p:cNvPicPr>
          <p:nvPr/>
        </p:nvPicPr>
        <p:blipFill>
          <a:blip r:embed="rId3"/>
          <a:stretch>
            <a:fillRect/>
          </a:stretch>
        </p:blipFill>
        <p:spPr>
          <a:xfrm>
            <a:off x="1379713" y="3566145"/>
            <a:ext cx="9192540" cy="2779363"/>
          </a:xfrm>
          <a:prstGeom prst="rect">
            <a:avLst/>
          </a:prstGeom>
        </p:spPr>
      </p:pic>
      <p:sp>
        <p:nvSpPr>
          <p:cNvPr id="7" name="文本框 6">
            <a:extLst>
              <a:ext uri="{FF2B5EF4-FFF2-40B4-BE49-F238E27FC236}">
                <a16:creationId xmlns:a16="http://schemas.microsoft.com/office/drawing/2014/main" id="{FD9C97D0-AB23-5E82-5F8A-576BA63CD122}"/>
              </a:ext>
            </a:extLst>
          </p:cNvPr>
          <p:cNvSpPr txBox="1"/>
          <p:nvPr/>
        </p:nvSpPr>
        <p:spPr>
          <a:xfrm>
            <a:off x="6692498" y="2210463"/>
            <a:ext cx="4987968" cy="646331"/>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Output: The function returns a 3D tensor representing the 2D positional encoding.</a:t>
            </a:r>
            <a:endParaRPr lang="zh-CN" altLang="en-US"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699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2CC99-6A55-88ED-8CED-BE4606A59A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E4B5FB1-5FBE-BA84-A5A9-37AE18996EE6}"/>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0F56DA03-2612-0F8B-2BDD-0250B9A52701}"/>
                </a:ext>
              </a:extLst>
            </p:cNvPr>
            <p:cNvSpPr txBox="1"/>
            <p:nvPr/>
          </p:nvSpPr>
          <p:spPr>
            <a:xfrm>
              <a:off x="6537612" y="845193"/>
              <a:ext cx="5234459" cy="2064540"/>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To be simple, the function work with the feature map out from the backbone, apply the position embed get query and key, value is the flattened feature map itself, do a res-connect, followed with LN, go on with FC-Act(GELU)-FC and another res-connect followed with LN. Here we get the output of AIFI module.</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1BB715DF-140A-7B39-C42C-222D49FB467B}"/>
                </a:ext>
              </a:extLst>
            </p:cNvPr>
            <p:cNvGrpSpPr/>
            <p:nvPr/>
          </p:nvGrpSpPr>
          <p:grpSpPr>
            <a:xfrm>
              <a:off x="125321" y="3148717"/>
              <a:ext cx="11857295" cy="3307742"/>
              <a:chOff x="125321" y="4515866"/>
              <a:chExt cx="11857295" cy="3307742"/>
            </a:xfrm>
          </p:grpSpPr>
          <p:sp>
            <p:nvSpPr>
              <p:cNvPr id="14" name="Rectangle: Rounded Corners 13">
                <a:extLst>
                  <a:ext uri="{FF2B5EF4-FFF2-40B4-BE49-F238E27FC236}">
                    <a16:creationId xmlns:a16="http://schemas.microsoft.com/office/drawing/2014/main" id="{79550C2C-8E64-0AD9-EAAC-AC6933632BE4}"/>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771E054A-247C-4671-A49B-B25F0DF4AF66}"/>
                  </a:ext>
                </a:extLst>
              </p:cNvPr>
              <p:cNvSpPr txBox="1"/>
              <p:nvPr/>
            </p:nvSpPr>
            <p:spPr>
              <a:xfrm>
                <a:off x="3246692" y="4515866"/>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a:t>AIFI-</a:t>
                </a:r>
                <a:r>
                  <a:rPr lang="en-US" altLang="zh-CN" dirty="0" err="1"/>
                  <a:t>Transformer_base_encoder</a:t>
                </a:r>
                <a:endParaRPr lang="zh-CN" altLang="en-US" sz="1600" dirty="0"/>
              </a:p>
            </p:txBody>
          </p:sp>
        </p:grpSp>
      </p:grpSp>
      <p:sp>
        <p:nvSpPr>
          <p:cNvPr id="23" name="Title 22">
            <a:extLst>
              <a:ext uri="{FF2B5EF4-FFF2-40B4-BE49-F238E27FC236}">
                <a16:creationId xmlns:a16="http://schemas.microsoft.com/office/drawing/2014/main" id="{DCF588C5-68FD-2308-333D-C4CF66A91B12}"/>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A21B72CD-10A2-D616-C445-4BE1FB1BB8E1}"/>
              </a:ext>
            </a:extLst>
          </p:cNvPr>
          <p:cNvSpPr txBox="1"/>
          <p:nvPr/>
        </p:nvSpPr>
        <p:spPr>
          <a:xfrm>
            <a:off x="419929" y="1469035"/>
            <a:ext cx="4834393" cy="923330"/>
          </a:xfrm>
          <a:prstGeom prst="rect">
            <a:avLst/>
          </a:prstGeom>
          <a:noFill/>
        </p:spPr>
        <p:txBody>
          <a:bodyPr wrap="square" rtlCol="0">
            <a:spAutoFit/>
          </a:bodyPr>
          <a:lstStyle/>
          <a:p>
            <a:r>
              <a:rPr lang="en-US" altLang="zh-CN" dirty="0"/>
              <a:t>Where self.ma means the </a:t>
            </a:r>
            <a:r>
              <a:rPr lang="en-US" altLang="zh-CN" dirty="0" err="1"/>
              <a:t>MultiheadAttention</a:t>
            </a:r>
            <a:r>
              <a:rPr lang="en-US" altLang="zh-CN" dirty="0"/>
              <a:t>;</a:t>
            </a:r>
          </a:p>
          <a:p>
            <a:r>
              <a:rPr lang="en-US" altLang="zh-CN" dirty="0" err="1"/>
              <a:t>Self.fc</a:t>
            </a:r>
            <a:r>
              <a:rPr lang="en-US" altLang="zh-CN" dirty="0"/>
              <a:t> means the fully connect with </a:t>
            </a:r>
            <a:r>
              <a:rPr lang="en-US" altLang="zh-CN" dirty="0" err="1"/>
              <a:t>nn.Linear</a:t>
            </a:r>
            <a:r>
              <a:rPr lang="en-US" altLang="zh-CN" dirty="0"/>
              <a:t> method.</a:t>
            </a:r>
            <a:endParaRPr lang="zh-CN" altLang="en-US" dirty="0"/>
          </a:p>
        </p:txBody>
      </p:sp>
      <p:pic>
        <p:nvPicPr>
          <p:cNvPr id="6" name="图片 5">
            <a:extLst>
              <a:ext uri="{FF2B5EF4-FFF2-40B4-BE49-F238E27FC236}">
                <a16:creationId xmlns:a16="http://schemas.microsoft.com/office/drawing/2014/main" id="{83E7DCE8-1AFE-763A-861E-24309B01D9DB}"/>
              </a:ext>
            </a:extLst>
          </p:cNvPr>
          <p:cNvPicPr>
            <a:picLocks noChangeAspect="1"/>
          </p:cNvPicPr>
          <p:nvPr/>
        </p:nvPicPr>
        <p:blipFill>
          <a:blip r:embed="rId3"/>
          <a:stretch>
            <a:fillRect/>
          </a:stretch>
        </p:blipFill>
        <p:spPr>
          <a:xfrm>
            <a:off x="954652" y="3738092"/>
            <a:ext cx="10282696" cy="2594258"/>
          </a:xfrm>
          <a:prstGeom prst="rect">
            <a:avLst/>
          </a:prstGeom>
        </p:spPr>
      </p:pic>
    </p:spTree>
    <p:custDataLst>
      <p:tags r:id="rId1"/>
    </p:custDataLst>
    <p:extLst>
      <p:ext uri="{BB962C8B-B14F-4D97-AF65-F5344CB8AC3E}">
        <p14:creationId xmlns:p14="http://schemas.microsoft.com/office/powerpoint/2010/main" val="258563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66C2-3D21-FE2E-AB08-D50609D0956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3ACA803-4D70-F567-B323-367CEDAAAA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D5DBFF98-0136-C816-3375-D87603DC7847}"/>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deformable convolutions 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652987DD-9B0F-6406-4926-8624FFADDAB3}"/>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0E9E0218-9BF2-D3E9-5734-EDAB9F1CCF0C}"/>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CE3010-7820-DAF8-7F36-2D1780763993}"/>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7AAFC7B9-AF5B-1D62-E5B2-75755CF9DF7B}"/>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pic>
        <p:nvPicPr>
          <p:cNvPr id="4" name="图片 3">
            <a:extLst>
              <a:ext uri="{FF2B5EF4-FFF2-40B4-BE49-F238E27FC236}">
                <a16:creationId xmlns:a16="http://schemas.microsoft.com/office/drawing/2014/main" id="{7D981647-A9EE-AC52-830A-0FC99E287B83}"/>
              </a:ext>
            </a:extLst>
          </p:cNvPr>
          <p:cNvPicPr>
            <a:picLocks noChangeAspect="1"/>
          </p:cNvPicPr>
          <p:nvPr/>
        </p:nvPicPr>
        <p:blipFill>
          <a:blip r:embed="rId4"/>
          <a:stretch>
            <a:fillRect/>
          </a:stretch>
        </p:blipFill>
        <p:spPr>
          <a:xfrm>
            <a:off x="209384" y="2960321"/>
            <a:ext cx="4968878" cy="3390333"/>
          </a:xfrm>
          <a:prstGeom prst="rect">
            <a:avLst/>
          </a:prstGeom>
        </p:spPr>
      </p:pic>
      <p:sp>
        <p:nvSpPr>
          <p:cNvPr id="18" name="文本框 17">
            <a:extLst>
              <a:ext uri="{FF2B5EF4-FFF2-40B4-BE49-F238E27FC236}">
                <a16:creationId xmlns:a16="http://schemas.microsoft.com/office/drawing/2014/main" id="{24441613-1FF4-953D-130E-1B7FC31F8778}"/>
              </a:ext>
            </a:extLst>
          </p:cNvPr>
          <p:cNvSpPr txBox="1"/>
          <p:nvPr/>
        </p:nvSpPr>
        <p:spPr>
          <a:xfrm>
            <a:off x="419929" y="1469035"/>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‘decoder’ parameter.</a:t>
            </a:r>
            <a:endParaRPr lang="zh-CN" altLang="en-US" dirty="0"/>
          </a:p>
        </p:txBody>
      </p:sp>
      <p:pic>
        <p:nvPicPr>
          <p:cNvPr id="8" name="图片 7">
            <a:extLst>
              <a:ext uri="{FF2B5EF4-FFF2-40B4-BE49-F238E27FC236}">
                <a16:creationId xmlns:a16="http://schemas.microsoft.com/office/drawing/2014/main" id="{CAD0ADE6-740B-A8E7-C3D6-843C764678F2}"/>
              </a:ext>
            </a:extLst>
          </p:cNvPr>
          <p:cNvPicPr>
            <a:picLocks noChangeAspect="1"/>
          </p:cNvPicPr>
          <p:nvPr/>
        </p:nvPicPr>
        <p:blipFill>
          <a:blip r:embed="rId5"/>
          <a:stretch>
            <a:fillRect/>
          </a:stretch>
        </p:blipFill>
        <p:spPr>
          <a:xfrm>
            <a:off x="5939624" y="3429000"/>
            <a:ext cx="5614574" cy="2675658"/>
          </a:xfrm>
          <a:prstGeom prst="rect">
            <a:avLst/>
          </a:prstGeom>
        </p:spPr>
      </p:pic>
    </p:spTree>
    <p:custDataLst>
      <p:tags r:id="rId1"/>
    </p:custDataLst>
    <p:extLst>
      <p:ext uri="{BB962C8B-B14F-4D97-AF65-F5344CB8AC3E}">
        <p14:creationId xmlns:p14="http://schemas.microsoft.com/office/powerpoint/2010/main" val="4289798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06D-6A10-5CF6-897D-06858BCCC90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335DA55-3A67-5379-1100-15E8EDC45243}"/>
              </a:ext>
            </a:extLst>
          </p:cNvPr>
          <p:cNvGrpSpPr/>
          <p:nvPr/>
        </p:nvGrpSpPr>
        <p:grpSpPr>
          <a:xfrm>
            <a:off x="125321" y="2663687"/>
            <a:ext cx="11857295" cy="3792772"/>
            <a:chOff x="125321" y="3444065"/>
            <a:chExt cx="11857295" cy="4379543"/>
          </a:xfrm>
        </p:grpSpPr>
        <p:sp>
          <p:nvSpPr>
            <p:cNvPr id="14" name="Rectangle: Rounded Corners 13">
              <a:extLst>
                <a:ext uri="{FF2B5EF4-FFF2-40B4-BE49-F238E27FC236}">
                  <a16:creationId xmlns:a16="http://schemas.microsoft.com/office/drawing/2014/main" id="{66A7A9D2-97AF-940E-EEBA-EEBDC8C154DA}"/>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801D32B7-F7FC-0B44-4A61-35496CD75E0F}"/>
                </a:ext>
              </a:extLst>
            </p:cNvPr>
            <p:cNvSpPr txBox="1"/>
            <p:nvPr/>
          </p:nvSpPr>
          <p:spPr>
            <a:xfrm>
              <a:off x="3248045" y="3444065"/>
              <a:ext cx="5611846" cy="1339712"/>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err="1"/>
                <a:t>RTDETRDecoder-cdn</a:t>
              </a:r>
              <a:endParaRPr lang="zh-CN" altLang="en-US" sz="1600" dirty="0"/>
            </a:p>
          </p:txBody>
        </p:sp>
      </p:grpSp>
      <p:sp>
        <p:nvSpPr>
          <p:cNvPr id="23" name="Title 22">
            <a:extLst>
              <a:ext uri="{FF2B5EF4-FFF2-40B4-BE49-F238E27FC236}">
                <a16:creationId xmlns:a16="http://schemas.microsoft.com/office/drawing/2014/main" id="{CA280D60-4BB3-BB20-E2FC-79FA4DE99804}"/>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1EFD60B4-3BD4-3F14-E031-87C30E72662A}"/>
              </a:ext>
            </a:extLst>
          </p:cNvPr>
          <p:cNvSpPr txBox="1"/>
          <p:nvPr/>
        </p:nvSpPr>
        <p:spPr>
          <a:xfrm>
            <a:off x="5446643" y="742572"/>
            <a:ext cx="6353092" cy="2308324"/>
          </a:xfrm>
          <a:prstGeom prst="rect">
            <a:avLst/>
          </a:prstGeom>
          <a:noFill/>
        </p:spPr>
        <p:txBody>
          <a:bodyPr wrap="square" rtlCol="0">
            <a:spAutoFit/>
          </a:bodyPr>
          <a:lstStyle/>
          <a:p>
            <a:r>
              <a:rPr lang="en-US" altLang="zh-CN" dirty="0"/>
              <a:t>This module defines a function named `</a:t>
            </a:r>
            <a:r>
              <a:rPr lang="en-US" altLang="zh-CN" dirty="0" err="1"/>
              <a:t>get_cdn_group</a:t>
            </a:r>
            <a:r>
              <a:rPr lang="en-US" altLang="zh-CN" dirty="0"/>
              <a:t>`, which is designed to create training groups for contrastive denoising training. The function generates positive and negative samples from the ground truth (</a:t>
            </a:r>
            <a:r>
              <a:rPr lang="en-US" altLang="zh-CN" dirty="0" err="1"/>
              <a:t>gt</a:t>
            </a:r>
            <a:r>
              <a:rPr lang="en-US" altLang="zh-CN" dirty="0"/>
              <a:t>) labels. By adding noise to the class labels and bounding box coordinates, and returning the modified labels, bounding boxes, attention masks, and metadata, this function supports denoising contrastive learning during the training process.</a:t>
            </a:r>
            <a:endParaRPr lang="zh-CN" altLang="en-US" dirty="0"/>
          </a:p>
        </p:txBody>
      </p:sp>
      <p:sp>
        <p:nvSpPr>
          <p:cNvPr id="7" name="文本框 6">
            <a:extLst>
              <a:ext uri="{FF2B5EF4-FFF2-40B4-BE49-F238E27FC236}">
                <a16:creationId xmlns:a16="http://schemas.microsoft.com/office/drawing/2014/main" id="{41AEB82D-D514-2529-C07B-49C6A728AAAE}"/>
              </a:ext>
            </a:extLst>
          </p:cNvPr>
          <p:cNvSpPr txBox="1"/>
          <p:nvPr/>
        </p:nvSpPr>
        <p:spPr>
          <a:xfrm>
            <a:off x="125321" y="1307282"/>
            <a:ext cx="4412974" cy="1200329"/>
          </a:xfrm>
          <a:prstGeom prst="rect">
            <a:avLst/>
          </a:prstGeom>
          <a:noFill/>
        </p:spPr>
        <p:txBody>
          <a:bodyPr wrap="square" rtlCol="0">
            <a:spAutoFit/>
          </a:bodyPr>
          <a:lstStyle/>
          <a:p>
            <a:r>
              <a:rPr lang="en-US" altLang="zh-CN" dirty="0"/>
              <a:t>The raw denoising training method comes from the paper: ‘</a:t>
            </a:r>
            <a:r>
              <a:rPr lang="fr-FR" altLang="zh-CN" b="1" i="0" dirty="0">
                <a:effectLst/>
                <a:latin typeface="Lato-Black"/>
              </a:rPr>
              <a:t>DN-DETR</a:t>
            </a:r>
          </a:p>
          <a:p>
            <a:r>
              <a:rPr lang="en-US" altLang="zh-CN" dirty="0"/>
              <a:t>’, the method here ‘CDN’ means Constructive </a:t>
            </a:r>
            <a:r>
              <a:rPr lang="en-US" altLang="zh-CN" dirty="0" err="1"/>
              <a:t>DeNoising</a:t>
            </a:r>
            <a:r>
              <a:rPr lang="en-US" altLang="zh-CN" dirty="0"/>
              <a:t> training.</a:t>
            </a:r>
            <a:endParaRPr lang="zh-CN" altLang="en-US" dirty="0"/>
          </a:p>
        </p:txBody>
      </p:sp>
      <p:pic>
        <p:nvPicPr>
          <p:cNvPr id="10" name="图片 9">
            <a:extLst>
              <a:ext uri="{FF2B5EF4-FFF2-40B4-BE49-F238E27FC236}">
                <a16:creationId xmlns:a16="http://schemas.microsoft.com/office/drawing/2014/main" id="{41E54479-77B2-7BA6-3CCF-802F75205D51}"/>
              </a:ext>
            </a:extLst>
          </p:cNvPr>
          <p:cNvPicPr>
            <a:picLocks noChangeAspect="1"/>
          </p:cNvPicPr>
          <p:nvPr/>
        </p:nvPicPr>
        <p:blipFill>
          <a:blip r:embed="rId4"/>
          <a:stretch>
            <a:fillRect/>
          </a:stretch>
        </p:blipFill>
        <p:spPr>
          <a:xfrm>
            <a:off x="310965" y="4110114"/>
            <a:ext cx="4041686" cy="1996199"/>
          </a:xfrm>
          <a:prstGeom prst="rect">
            <a:avLst/>
          </a:prstGeom>
        </p:spPr>
      </p:pic>
      <p:sp>
        <p:nvSpPr>
          <p:cNvPr id="12" name="文本框 11">
            <a:extLst>
              <a:ext uri="{FF2B5EF4-FFF2-40B4-BE49-F238E27FC236}">
                <a16:creationId xmlns:a16="http://schemas.microsoft.com/office/drawing/2014/main" id="{FCAAEFA9-5EDB-6E96-ED6B-26B5CA2D5576}"/>
              </a:ext>
            </a:extLst>
          </p:cNvPr>
          <p:cNvSpPr txBox="1"/>
          <p:nvPr/>
        </p:nvSpPr>
        <p:spPr>
          <a:xfrm>
            <a:off x="4538295" y="3933775"/>
            <a:ext cx="2274073" cy="830997"/>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First part, this denoising  module only work for training part.</a:t>
            </a:r>
            <a:endParaRPr lang="zh-CN" altLang="en-US" sz="1600" dirty="0">
              <a:latin typeface="Calibri" panose="020F0502020204030204" pitchFamily="34" charset="0"/>
              <a:cs typeface="Calibri" panose="020F0502020204030204" pitchFamily="34" charset="0"/>
            </a:endParaRPr>
          </a:p>
        </p:txBody>
      </p:sp>
      <p:cxnSp>
        <p:nvCxnSpPr>
          <p:cNvPr id="15" name="直接箭头连接符 14">
            <a:extLst>
              <a:ext uri="{FF2B5EF4-FFF2-40B4-BE49-F238E27FC236}">
                <a16:creationId xmlns:a16="http://schemas.microsoft.com/office/drawing/2014/main" id="{AA2724B9-807B-1DC9-83F9-1DE6BFE19C7B}"/>
              </a:ext>
            </a:extLst>
          </p:cNvPr>
          <p:cNvCxnSpPr/>
          <p:nvPr/>
        </p:nvCxnSpPr>
        <p:spPr>
          <a:xfrm flipH="1">
            <a:off x="4055427" y="4587725"/>
            <a:ext cx="5944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9B8C1C23-6625-569E-6E05-1AADF2179E56}"/>
              </a:ext>
            </a:extLst>
          </p:cNvPr>
          <p:cNvPicPr>
            <a:picLocks noChangeAspect="1"/>
          </p:cNvPicPr>
          <p:nvPr/>
        </p:nvPicPr>
        <p:blipFill>
          <a:blip r:embed="rId5"/>
          <a:stretch>
            <a:fillRect/>
          </a:stretch>
        </p:blipFill>
        <p:spPr>
          <a:xfrm>
            <a:off x="6734398" y="3933775"/>
            <a:ext cx="5146637" cy="2172538"/>
          </a:xfrm>
          <a:prstGeom prst="rect">
            <a:avLst/>
          </a:prstGeom>
        </p:spPr>
      </p:pic>
      <p:sp>
        <p:nvSpPr>
          <p:cNvPr id="20" name="文本框 19">
            <a:extLst>
              <a:ext uri="{FF2B5EF4-FFF2-40B4-BE49-F238E27FC236}">
                <a16:creationId xmlns:a16="http://schemas.microsoft.com/office/drawing/2014/main" id="{DF893610-A6CE-740C-AA7A-161991AB69D0}"/>
              </a:ext>
            </a:extLst>
          </p:cNvPr>
          <p:cNvSpPr txBox="1"/>
          <p:nvPr/>
        </p:nvSpPr>
        <p:spPr>
          <a:xfrm>
            <a:off x="4390680" y="4853772"/>
            <a:ext cx="2111926" cy="1569660"/>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number of denoising operations.</a:t>
            </a:r>
            <a:endParaRPr lang="zh-CN" altLang="en-US" sz="1200" dirty="0">
              <a:latin typeface="Calibri" panose="020F0502020204030204" pitchFamily="34" charset="0"/>
              <a:cs typeface="Calibri" panose="020F0502020204030204" pitchFamily="34" charset="0"/>
            </a:endParaRPr>
          </a:p>
        </p:txBody>
      </p:sp>
      <p:cxnSp>
        <p:nvCxnSpPr>
          <p:cNvPr id="22" name="直接箭头连接符 21">
            <a:extLst>
              <a:ext uri="{FF2B5EF4-FFF2-40B4-BE49-F238E27FC236}">
                <a16:creationId xmlns:a16="http://schemas.microsoft.com/office/drawing/2014/main" id="{9A7EE491-2465-C882-09D9-CFCD8428DB90}"/>
              </a:ext>
            </a:extLst>
          </p:cNvPr>
          <p:cNvCxnSpPr/>
          <p:nvPr/>
        </p:nvCxnSpPr>
        <p:spPr>
          <a:xfrm flipV="1">
            <a:off x="6351061" y="5667239"/>
            <a:ext cx="478639" cy="4677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3490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AFAB-E67E-A1E4-9C31-5A7A9676363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51720BB-1239-8847-8C67-2E85E95B09BF}"/>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2" name="文本框 1">
            <a:extLst>
              <a:ext uri="{FF2B5EF4-FFF2-40B4-BE49-F238E27FC236}">
                <a16:creationId xmlns:a16="http://schemas.microsoft.com/office/drawing/2014/main" id="{799DBF6E-9268-CCE2-FA03-A8512C759547}"/>
              </a:ext>
            </a:extLst>
          </p:cNvPr>
          <p:cNvSpPr txBox="1"/>
          <p:nvPr/>
        </p:nvSpPr>
        <p:spPr>
          <a:xfrm>
            <a:off x="318052" y="842838"/>
            <a:ext cx="3140765" cy="1754326"/>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7401DB20-7318-665F-79F3-AFFC3C96A541}"/>
              </a:ext>
            </a:extLst>
          </p:cNvPr>
          <p:cNvPicPr>
            <a:picLocks noChangeAspect="1"/>
          </p:cNvPicPr>
          <p:nvPr/>
        </p:nvPicPr>
        <p:blipFill>
          <a:blip r:embed="rId4"/>
          <a:stretch>
            <a:fillRect/>
          </a:stretch>
        </p:blipFill>
        <p:spPr>
          <a:xfrm>
            <a:off x="3800722" y="1373903"/>
            <a:ext cx="8295861" cy="513553"/>
          </a:xfrm>
          <a:prstGeom prst="rect">
            <a:avLst/>
          </a:prstGeom>
        </p:spPr>
      </p:pic>
      <p:sp>
        <p:nvSpPr>
          <p:cNvPr id="8" name="文本框 7">
            <a:extLst>
              <a:ext uri="{FF2B5EF4-FFF2-40B4-BE49-F238E27FC236}">
                <a16:creationId xmlns:a16="http://schemas.microsoft.com/office/drawing/2014/main" id="{5F700B82-C4AD-F2EB-CB27-84673923B1D4}"/>
              </a:ext>
            </a:extLst>
          </p:cNvPr>
          <p:cNvSpPr txBox="1"/>
          <p:nvPr/>
        </p:nvSpPr>
        <p:spPr>
          <a:xfrm>
            <a:off x="6893781" y="3301779"/>
            <a:ext cx="4874150" cy="2585323"/>
          </a:xfrm>
          <a:prstGeom prst="rect">
            <a:avLst/>
          </a:prstGeom>
          <a:noFill/>
        </p:spPr>
        <p:txBody>
          <a:bodyPr wrap="square" rtlCol="0">
            <a:spAutoFit/>
          </a:bodyPr>
          <a:lstStyle/>
          <a:p>
            <a:r>
              <a:rPr lang="en-US" altLang="zh-CN" dirty="0"/>
              <a:t>Step 4: Adding Noise:</a:t>
            </a:r>
          </a:p>
          <a:p>
            <a:r>
              <a:rPr lang="en-US" altLang="zh-CN" dirty="0"/>
              <a:t>If the </a:t>
            </a:r>
            <a:r>
              <a:rPr lang="en-US" altLang="zh-CN" dirty="0" err="1"/>
              <a:t>cls_noise_ratio</a:t>
            </a:r>
            <a:r>
              <a:rPr lang="en-US" altLang="zh-CN" dirty="0"/>
              <a:t> is greater than 0, noise is added to the class labels.</a:t>
            </a:r>
          </a:p>
          <a:p>
            <a:r>
              <a:rPr lang="en-US" altLang="zh-CN" dirty="0"/>
              <a:t>If the </a:t>
            </a:r>
            <a:r>
              <a:rPr lang="en-US" altLang="zh-CN" dirty="0" err="1"/>
              <a:t>box_noise_scale</a:t>
            </a:r>
            <a:r>
              <a:rPr lang="en-US" altLang="zh-CN" dirty="0"/>
              <a:t> is greater than 0, noise is added to the bounding box coordinates, which involves converting the bounding boxes from </a:t>
            </a:r>
            <a:r>
              <a:rPr lang="en-US" altLang="zh-CN" dirty="0" err="1"/>
              <a:t>xywh</a:t>
            </a:r>
            <a:r>
              <a:rPr lang="en-US" altLang="zh-CN" dirty="0"/>
              <a:t> format to </a:t>
            </a:r>
            <a:r>
              <a:rPr lang="en-US" altLang="zh-CN" dirty="0" err="1"/>
              <a:t>xyxy</a:t>
            </a:r>
            <a:r>
              <a:rPr lang="en-US" altLang="zh-CN" dirty="0"/>
              <a:t> format, adding noise, converting them back to </a:t>
            </a:r>
            <a:r>
              <a:rPr lang="en-US" altLang="zh-CN" dirty="0" err="1"/>
              <a:t>xywh</a:t>
            </a:r>
            <a:r>
              <a:rPr lang="en-US" altLang="zh-CN" dirty="0"/>
              <a:t> format, and applying the inverse sigmoid function.</a:t>
            </a:r>
            <a:endParaRPr lang="zh-CN" altLang="en-US" dirty="0"/>
          </a:p>
        </p:txBody>
      </p:sp>
      <p:pic>
        <p:nvPicPr>
          <p:cNvPr id="11" name="图片 10">
            <a:extLst>
              <a:ext uri="{FF2B5EF4-FFF2-40B4-BE49-F238E27FC236}">
                <a16:creationId xmlns:a16="http://schemas.microsoft.com/office/drawing/2014/main" id="{0E71A64B-D3BE-5DCE-DEE3-FB4EF488B6AE}"/>
              </a:ext>
            </a:extLst>
          </p:cNvPr>
          <p:cNvPicPr>
            <a:picLocks noChangeAspect="1"/>
          </p:cNvPicPr>
          <p:nvPr/>
        </p:nvPicPr>
        <p:blipFill>
          <a:blip r:embed="rId5"/>
          <a:stretch>
            <a:fillRect/>
          </a:stretch>
        </p:blipFill>
        <p:spPr>
          <a:xfrm>
            <a:off x="131814" y="3037399"/>
            <a:ext cx="6654006" cy="3626714"/>
          </a:xfrm>
          <a:prstGeom prst="rect">
            <a:avLst/>
          </a:prstGeom>
        </p:spPr>
      </p:pic>
    </p:spTree>
    <p:custDataLst>
      <p:tags r:id="rId1"/>
    </p:custDataLst>
    <p:extLst>
      <p:ext uri="{BB962C8B-B14F-4D97-AF65-F5344CB8AC3E}">
        <p14:creationId xmlns:p14="http://schemas.microsoft.com/office/powerpoint/2010/main" val="2438701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3827-CBB9-8FD0-E68A-D493C08358C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AD7E577-0357-9792-534C-68E079528D86}"/>
              </a:ext>
            </a:extLst>
          </p:cNvPr>
          <p:cNvPicPr>
            <a:picLocks noChangeAspect="1"/>
          </p:cNvPicPr>
          <p:nvPr/>
        </p:nvPicPr>
        <p:blipFill>
          <a:blip r:embed="rId4"/>
          <a:stretch>
            <a:fillRect/>
          </a:stretch>
        </p:blipFill>
        <p:spPr>
          <a:xfrm>
            <a:off x="83088" y="809791"/>
            <a:ext cx="7772799" cy="6048209"/>
          </a:xfrm>
          <a:prstGeom prst="rect">
            <a:avLst/>
          </a:prstGeom>
        </p:spPr>
      </p:pic>
      <p:sp>
        <p:nvSpPr>
          <p:cNvPr id="23" name="Title 22">
            <a:extLst>
              <a:ext uri="{FF2B5EF4-FFF2-40B4-BE49-F238E27FC236}">
                <a16:creationId xmlns:a16="http://schemas.microsoft.com/office/drawing/2014/main" id="{BB3CFD22-3098-1906-E31C-9737D75D4D82}"/>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3738150C-98E1-C579-52F7-E76A825F3FF7}"/>
              </a:ext>
            </a:extLst>
          </p:cNvPr>
          <p:cNvSpPr txBox="1"/>
          <p:nvPr/>
        </p:nvSpPr>
        <p:spPr>
          <a:xfrm>
            <a:off x="8999552" y="1995851"/>
            <a:ext cx="2720671"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a:t>
            </a:r>
            <a:endParaRPr lang="zh-CN" altLang="en-US" dirty="0">
              <a:latin typeface="Calibri" panose="020F0502020204030204" pitchFamily="34" charset="0"/>
              <a:cs typeface="Calibri" panose="020F0502020204030204" pitchFamily="34" charset="0"/>
            </a:endParaRPr>
          </a:p>
        </p:txBody>
      </p:sp>
      <p:sp>
        <p:nvSpPr>
          <p:cNvPr id="7" name="右大括号 6">
            <a:extLst>
              <a:ext uri="{FF2B5EF4-FFF2-40B4-BE49-F238E27FC236}">
                <a16:creationId xmlns:a16="http://schemas.microsoft.com/office/drawing/2014/main" id="{CD445F22-F283-92B8-C3F4-4A7B47E95A5A}"/>
              </a:ext>
            </a:extLst>
          </p:cNvPr>
          <p:cNvSpPr/>
          <p:nvPr/>
        </p:nvSpPr>
        <p:spPr>
          <a:xfrm>
            <a:off x="7651342" y="1367624"/>
            <a:ext cx="262393" cy="41187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89DE82A3-896F-5DDF-DB3F-83DEC12F66E6}"/>
              </a:ext>
            </a:extLst>
          </p:cNvPr>
          <p:cNvCxnSpPr/>
          <p:nvPr/>
        </p:nvCxnSpPr>
        <p:spPr>
          <a:xfrm flipH="1">
            <a:off x="7957932" y="3427012"/>
            <a:ext cx="11211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EADFDB-1F3C-F95B-CCB1-1F634F5B7726}"/>
              </a:ext>
            </a:extLst>
          </p:cNvPr>
          <p:cNvSpPr txBox="1"/>
          <p:nvPr/>
        </p:nvSpPr>
        <p:spPr>
          <a:xfrm>
            <a:off x="7971584" y="5882724"/>
            <a:ext cx="4137328" cy="954107"/>
          </a:xfrm>
          <a:prstGeom prst="rect">
            <a:avLst/>
          </a:prstGeom>
          <a:noFill/>
        </p:spPr>
        <p:txBody>
          <a:bodyPr wrap="square" rtlCol="0">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Prepare and return modified class embeddings, bounding boxes, attention mask, and meta-information based on computed results and parameters.</a:t>
            </a:r>
            <a:endParaRPr lang="zh-CN" altLang="en-US"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236234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6B13-2A4F-7B26-7967-210A7056E2F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D57ADD0-5BAB-2A40-B882-EB7581D0B3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BD5C2073-6B8D-0E57-FD66-7784E55D311E}"/>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a:t>
              </a:r>
              <a:r>
                <a:rPr lang="en-US" altLang="zh-CN" sz="1800" b="1" u="sng" dirty="0">
                  <a:latin typeface="Calibri" panose="020F0502020204030204" pitchFamily="34" charset="0"/>
                  <a:ea typeface="Calibri" panose="020F0502020204030204" pitchFamily="34" charset="0"/>
                  <a:cs typeface="Calibri" panose="020F0502020204030204" pitchFamily="34" charset="0"/>
                </a:rPr>
                <a:t>deformable convolutions </a:t>
              </a:r>
              <a:r>
                <a:rPr lang="en-US" altLang="zh-CN" sz="1800" dirty="0">
                  <a:latin typeface="Calibri" panose="020F0502020204030204" pitchFamily="34" charset="0"/>
                  <a:ea typeface="Calibri" panose="020F0502020204030204" pitchFamily="34" charset="0"/>
                  <a:cs typeface="Calibri" panose="020F0502020204030204" pitchFamily="34" charset="0"/>
                </a:rPr>
                <a:t>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32C9478A-F3C6-1723-FF2D-504671784349}"/>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C64D0F8D-C242-05D8-4EB2-CE259083E9ED}"/>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0C02C145-5FD7-F5B7-AB23-B359D1B8BF8D}"/>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B112BC38-C721-ADE1-12FB-5463FD32267F}"/>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sp>
        <p:nvSpPr>
          <p:cNvPr id="18" name="文本框 17">
            <a:extLst>
              <a:ext uri="{FF2B5EF4-FFF2-40B4-BE49-F238E27FC236}">
                <a16:creationId xmlns:a16="http://schemas.microsoft.com/office/drawing/2014/main" id="{5A443B61-F5D6-C0FA-DD73-A21371E31850}"/>
              </a:ext>
            </a:extLst>
          </p:cNvPr>
          <p:cNvSpPr txBox="1"/>
          <p:nvPr/>
        </p:nvSpPr>
        <p:spPr>
          <a:xfrm>
            <a:off x="343869" y="1023762"/>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a:t>
            </a:r>
            <a:r>
              <a:rPr lang="en-US" altLang="zh-CN" b="1" dirty="0"/>
              <a:t>decoder</a:t>
            </a:r>
            <a:r>
              <a:rPr lang="en-US" altLang="zh-CN" dirty="0"/>
              <a:t>’ parameter.</a:t>
            </a:r>
            <a:endParaRPr lang="zh-CN" altLang="en-US" dirty="0"/>
          </a:p>
        </p:txBody>
      </p:sp>
      <p:pic>
        <p:nvPicPr>
          <p:cNvPr id="4" name="图片 3">
            <a:extLst>
              <a:ext uri="{FF2B5EF4-FFF2-40B4-BE49-F238E27FC236}">
                <a16:creationId xmlns:a16="http://schemas.microsoft.com/office/drawing/2014/main" id="{FF0589AE-0B73-A4A1-92A5-7B8807F68628}"/>
              </a:ext>
            </a:extLst>
          </p:cNvPr>
          <p:cNvPicPr>
            <a:picLocks noChangeAspect="1"/>
          </p:cNvPicPr>
          <p:nvPr/>
        </p:nvPicPr>
        <p:blipFill>
          <a:blip r:embed="rId4"/>
          <a:stretch>
            <a:fillRect/>
          </a:stretch>
        </p:blipFill>
        <p:spPr>
          <a:xfrm>
            <a:off x="610305" y="3489632"/>
            <a:ext cx="5485695" cy="2668372"/>
          </a:xfrm>
          <a:prstGeom prst="rect">
            <a:avLst/>
          </a:prstGeom>
        </p:spPr>
      </p:pic>
      <p:pic>
        <p:nvPicPr>
          <p:cNvPr id="7" name="图片 6">
            <a:extLst>
              <a:ext uri="{FF2B5EF4-FFF2-40B4-BE49-F238E27FC236}">
                <a16:creationId xmlns:a16="http://schemas.microsoft.com/office/drawing/2014/main" id="{AFA53FD0-32B1-9DC8-2769-C8CA6157AE93}"/>
              </a:ext>
            </a:extLst>
          </p:cNvPr>
          <p:cNvPicPr>
            <a:picLocks noChangeAspect="1"/>
          </p:cNvPicPr>
          <p:nvPr/>
        </p:nvPicPr>
        <p:blipFill>
          <a:blip r:embed="rId5"/>
          <a:stretch>
            <a:fillRect/>
          </a:stretch>
        </p:blipFill>
        <p:spPr>
          <a:xfrm>
            <a:off x="6537612" y="4471986"/>
            <a:ext cx="5383392" cy="351831"/>
          </a:xfrm>
          <a:prstGeom prst="rect">
            <a:avLst/>
          </a:prstGeom>
        </p:spPr>
      </p:pic>
      <p:cxnSp>
        <p:nvCxnSpPr>
          <p:cNvPr id="9" name="直接连接符 8">
            <a:extLst>
              <a:ext uri="{FF2B5EF4-FFF2-40B4-BE49-F238E27FC236}">
                <a16:creationId xmlns:a16="http://schemas.microsoft.com/office/drawing/2014/main" id="{B20C7B86-E525-2AF6-3DBA-1C8ED980B107}"/>
              </a:ext>
            </a:extLst>
          </p:cNvPr>
          <p:cNvCxnSpPr/>
          <p:nvPr/>
        </p:nvCxnSpPr>
        <p:spPr>
          <a:xfrm flipV="1">
            <a:off x="8961120" y="3737113"/>
            <a:ext cx="0" cy="6042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095E3F8-4EBD-897D-A131-D9AD116D730A}"/>
              </a:ext>
            </a:extLst>
          </p:cNvPr>
          <p:cNvCxnSpPr/>
          <p:nvPr/>
        </p:nvCxnSpPr>
        <p:spPr>
          <a:xfrm flipH="1">
            <a:off x="4190337" y="3768918"/>
            <a:ext cx="4778734" cy="20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534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BF99-D4A7-436E-7A41-5548B3202A6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5F94F29-DFC3-5DCB-EBF1-C4EC29F5FA75}"/>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pic>
        <p:nvPicPr>
          <p:cNvPr id="6" name="图片 5">
            <a:extLst>
              <a:ext uri="{FF2B5EF4-FFF2-40B4-BE49-F238E27FC236}">
                <a16:creationId xmlns:a16="http://schemas.microsoft.com/office/drawing/2014/main" id="{A08DA796-F74E-49DC-E9F9-AB0CDFBCE4FB}"/>
              </a:ext>
            </a:extLst>
          </p:cNvPr>
          <p:cNvPicPr>
            <a:picLocks noChangeAspect="1"/>
          </p:cNvPicPr>
          <p:nvPr/>
        </p:nvPicPr>
        <p:blipFill>
          <a:blip r:embed="rId4"/>
          <a:stretch>
            <a:fillRect/>
          </a:stretch>
        </p:blipFill>
        <p:spPr>
          <a:xfrm>
            <a:off x="1079135" y="663116"/>
            <a:ext cx="4534236" cy="2073124"/>
          </a:xfrm>
          <a:prstGeom prst="rect">
            <a:avLst/>
          </a:prstGeom>
        </p:spPr>
      </p:pic>
      <p:pic>
        <p:nvPicPr>
          <p:cNvPr id="10" name="图片 9">
            <a:extLst>
              <a:ext uri="{FF2B5EF4-FFF2-40B4-BE49-F238E27FC236}">
                <a16:creationId xmlns:a16="http://schemas.microsoft.com/office/drawing/2014/main" id="{CA5F53D8-3E82-BC80-AF3A-B4ED2F46519B}"/>
              </a:ext>
            </a:extLst>
          </p:cNvPr>
          <p:cNvPicPr>
            <a:picLocks noChangeAspect="1"/>
          </p:cNvPicPr>
          <p:nvPr/>
        </p:nvPicPr>
        <p:blipFill>
          <a:blip r:embed="rId5"/>
          <a:stretch>
            <a:fillRect/>
          </a:stretch>
        </p:blipFill>
        <p:spPr>
          <a:xfrm>
            <a:off x="0" y="2902226"/>
            <a:ext cx="7313618" cy="3782433"/>
          </a:xfrm>
          <a:prstGeom prst="rect">
            <a:avLst/>
          </a:prstGeom>
        </p:spPr>
      </p:pic>
      <p:sp>
        <p:nvSpPr>
          <p:cNvPr id="13" name="文本框 12">
            <a:extLst>
              <a:ext uri="{FF2B5EF4-FFF2-40B4-BE49-F238E27FC236}">
                <a16:creationId xmlns:a16="http://schemas.microsoft.com/office/drawing/2014/main" id="{54D37683-52B5-5B34-A9E1-180B834C89C5}"/>
              </a:ext>
            </a:extLst>
          </p:cNvPr>
          <p:cNvSpPr txBox="1"/>
          <p:nvPr/>
        </p:nvSpPr>
        <p:spPr>
          <a:xfrm>
            <a:off x="7572292" y="776348"/>
            <a:ext cx="4619708"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1. Initialize the output size as embedding’s and create an empty list to store the decoded bounding boxes and class scores.</a:t>
            </a:r>
            <a:endParaRPr lang="zh-CN" altLang="en-US" dirty="0"/>
          </a:p>
        </p:txBody>
      </p:sp>
      <p:sp>
        <p:nvSpPr>
          <p:cNvPr id="15" name="文本框 14">
            <a:extLst>
              <a:ext uri="{FF2B5EF4-FFF2-40B4-BE49-F238E27FC236}">
                <a16:creationId xmlns:a16="http://schemas.microsoft.com/office/drawing/2014/main" id="{5A8E2910-080B-B5BA-30A0-6D32EF9FA1A3}"/>
              </a:ext>
            </a:extLst>
          </p:cNvPr>
          <p:cNvSpPr txBox="1"/>
          <p:nvPr/>
        </p:nvSpPr>
        <p:spPr>
          <a:xfrm>
            <a:off x="7572292" y="1812897"/>
            <a:ext cx="4458031"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2. Apply the Sigmoid function to `</a:t>
            </a:r>
            <a:r>
              <a:rPr lang="en-US" altLang="zh-CN" b="0" i="0" dirty="0" err="1">
                <a:solidFill>
                  <a:srgbClr val="000000"/>
                </a:solidFill>
                <a:effectLst/>
                <a:latin typeface="Lato" panose="020F0502020204030203" pitchFamily="34" charset="0"/>
              </a:rPr>
              <a:t>refer_bbox</a:t>
            </a:r>
            <a:r>
              <a:rPr lang="en-US" altLang="zh-CN" b="0" i="0" dirty="0">
                <a:solidFill>
                  <a:srgbClr val="000000"/>
                </a:solidFill>
                <a:effectLst/>
                <a:latin typeface="Lato" panose="020F0502020204030203" pitchFamily="34" charset="0"/>
              </a:rPr>
              <a:t>`, constraining its values within the range (0, 1).</a:t>
            </a:r>
            <a:endParaRPr lang="zh-CN" altLang="en-US" dirty="0"/>
          </a:p>
        </p:txBody>
      </p:sp>
      <p:sp>
        <p:nvSpPr>
          <p:cNvPr id="17" name="文本框 16">
            <a:extLst>
              <a:ext uri="{FF2B5EF4-FFF2-40B4-BE49-F238E27FC236}">
                <a16:creationId xmlns:a16="http://schemas.microsoft.com/office/drawing/2014/main" id="{10F6CD88-643F-E51B-5BB1-60D1E033743F}"/>
              </a:ext>
            </a:extLst>
          </p:cNvPr>
          <p:cNvSpPr txBox="1"/>
          <p:nvPr/>
        </p:nvSpPr>
        <p:spPr>
          <a:xfrm>
            <a:off x="7649155" y="2902226"/>
            <a:ext cx="4317558" cy="3970318"/>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3. Iterate through the decoder layers:</a:t>
            </a:r>
          </a:p>
          <a:p>
            <a:pPr marL="285750" indent="-285750">
              <a:buFontTx/>
              <a:buChar char="-"/>
            </a:pPr>
            <a:r>
              <a:rPr lang="en-US" altLang="zh-CN" b="0" i="0" dirty="0">
                <a:solidFill>
                  <a:srgbClr val="000000"/>
                </a:solidFill>
                <a:effectLst/>
                <a:latin typeface="Lato" panose="020F0502020204030203" pitchFamily="34" charset="0"/>
              </a:rPr>
              <a:t>Pass the current layer's output, reference bounding boxes, image features to the current layer and obtain the updated output. </a:t>
            </a:r>
          </a:p>
          <a:p>
            <a:pPr marL="285750" indent="-285750">
              <a:buFontTx/>
              <a:buChar char="-"/>
            </a:pPr>
            <a:r>
              <a:rPr lang="en-US" altLang="zh-CN" b="0" i="0" dirty="0">
                <a:solidFill>
                  <a:srgbClr val="000000"/>
                </a:solidFill>
                <a:effectLst/>
                <a:latin typeface="Lato" panose="020F0502020204030203" pitchFamily="34" charset="0"/>
              </a:rPr>
              <a:t>Use `</a:t>
            </a:r>
            <a:r>
              <a:rPr lang="en-US" altLang="zh-CN" b="0" i="0" dirty="0" err="1">
                <a:solidFill>
                  <a:srgbClr val="000000"/>
                </a:solidFill>
                <a:effectLst/>
                <a:latin typeface="Lato" panose="020F0502020204030203" pitchFamily="34" charset="0"/>
              </a:rPr>
              <a:t>bbox_head</a:t>
            </a:r>
            <a:r>
              <a:rPr lang="en-US" altLang="zh-CN" b="0" i="0" dirty="0">
                <a:solidFill>
                  <a:srgbClr val="000000"/>
                </a:solidFill>
                <a:effectLst/>
                <a:latin typeface="Lato" panose="020F0502020204030203" pitchFamily="34" charset="0"/>
              </a:rPr>
              <a:t>` to predict new bounding boxes and refine them by adding them to the inverse Sigmoid of the reference bounding boxes.</a:t>
            </a:r>
            <a:endParaRPr lang="en-US" altLang="zh-CN" dirty="0">
              <a:solidFill>
                <a:srgbClr val="000000"/>
              </a:solidFill>
              <a:latin typeface="Lato" panose="020F0502020204030203" pitchFamily="34" charset="0"/>
            </a:endParaRPr>
          </a:p>
          <a:p>
            <a:pPr marL="285750" indent="-285750">
              <a:buFontTx/>
              <a:buChar char="-"/>
            </a:pPr>
            <a:r>
              <a:rPr lang="en-US" altLang="zh-CN" b="0" i="0" dirty="0">
                <a:solidFill>
                  <a:srgbClr val="000000"/>
                </a:solidFill>
                <a:effectLst/>
                <a:latin typeface="Lato" panose="020F0502020204030203" pitchFamily="34" charset="0"/>
              </a:rPr>
              <a:t>in training mode, predict class scores for each layer and selectively store the refined bounding boxes based on whether it is the first layer or a subsequent layer</a:t>
            </a:r>
            <a:endParaRPr lang="zh-CN" altLang="en-US" dirty="0"/>
          </a:p>
        </p:txBody>
      </p:sp>
    </p:spTree>
    <p:custDataLst>
      <p:tags r:id="rId1"/>
    </p:custDataLst>
    <p:extLst>
      <p:ext uri="{BB962C8B-B14F-4D97-AF65-F5344CB8AC3E}">
        <p14:creationId xmlns:p14="http://schemas.microsoft.com/office/powerpoint/2010/main" val="381757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ormAutofit/>
          </a:bodyPr>
          <a:lstStyle/>
          <a:p>
            <a:r>
              <a:rPr lang="en-US" altLang="zh-CN" sz="5000" b="0" dirty="0"/>
              <a:t>MRPVT</a:t>
            </a:r>
            <a:br>
              <a:rPr lang="en-US" altLang="zh-CN" dirty="0"/>
            </a:br>
            <a:endParaRPr lang="zh-CN" altLang="en-US" dirty="0"/>
          </a:p>
        </p:txBody>
      </p:sp>
      <p:sp>
        <p:nvSpPr>
          <p:cNvPr id="9" name="Subtitle 8"/>
          <p:cNvSpPr>
            <a:spLocks noGrp="1"/>
          </p:cNvSpPr>
          <p:nvPr>
            <p:ph type="subTitle" sz="quarter" idx="1"/>
          </p:nvPr>
        </p:nvSpPr>
        <p:spPr>
          <a:xfrm>
            <a:off x="6356730" y="4235278"/>
            <a:ext cx="5162170" cy="615176"/>
          </a:xfrm>
        </p:spPr>
        <p:txBody>
          <a:bodyPr wrap="square">
            <a:normAutofit fontScale="70000" lnSpcReduction="20000"/>
          </a:bodyPr>
          <a:lstStyle/>
          <a:p>
            <a:pPr lvl="0"/>
            <a:r>
              <a:rPr lang="en-US" altLang="zh-CN" dirty="0"/>
              <a:t>A novel Multiscale Rain-cutting and Pooling Vision Transformer model for Object Detection on Drone-captured Scenarios</a:t>
            </a:r>
            <a:endParaRPr lang="zh-CN" altLang="en-US" dirty="0"/>
          </a:p>
        </p:txBody>
      </p:sp>
      <p:sp>
        <p:nvSpPr>
          <p:cNvPr id="4" name="Text Placeholder 3"/>
          <p:cNvSpPr>
            <a:spLocks noGrp="1"/>
          </p:cNvSpPr>
          <p:nvPr>
            <p:ph type="body" sz="quarter" idx="13"/>
          </p:nvPr>
        </p:nvSpPr>
        <p:spPr/>
        <p:txBody>
          <a:bodyPr wrap="square">
            <a:normAutofit/>
          </a:bodyPr>
          <a:lstStyle/>
          <a:p>
            <a:pPr lvl="0"/>
            <a:r>
              <a:rPr lang="en-US" altLang="zh-CN" dirty="0"/>
              <a:t>Yiren QIU</a:t>
            </a:r>
            <a:endParaRPr lang="en-US" dirty="0"/>
          </a:p>
        </p:txBody>
      </p:sp>
      <p:sp>
        <p:nvSpPr>
          <p:cNvPr id="7" name="Text Placeholder 6"/>
          <p:cNvSpPr>
            <a:spLocks noGrp="1"/>
          </p:cNvSpPr>
          <p:nvPr>
            <p:ph type="body" sz="quarter" idx="14"/>
          </p:nvPr>
        </p:nvSpPr>
        <p:spPr/>
        <p:txBody>
          <a:bodyPr wrap="none">
            <a:normAutofit/>
          </a:bodyPr>
          <a:lstStyle/>
          <a:p>
            <a:pPr lvl="0"/>
            <a:r>
              <a:rPr lang="en-US" altLang="zh-CN" dirty="0"/>
              <a:t>University OF Bourgogne&amp;&amp;Nanjing Tech University</a:t>
            </a:r>
            <a:endParaRPr lang="en-US" dirty="0"/>
          </a:p>
        </p:txBody>
      </p:sp>
    </p:spTree>
    <p:custDataLst>
      <p:tags r:id="rId1"/>
    </p:custDataLst>
    <p:extLst>
      <p:ext uri="{BB962C8B-B14F-4D97-AF65-F5344CB8AC3E}">
        <p14:creationId xmlns:p14="http://schemas.microsoft.com/office/powerpoint/2010/main" val="2488788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4A02-105C-FDD4-B269-7A91BE533AA2}"/>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2A5281A-376F-D078-CE24-6401D869B42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pic>
        <p:nvPicPr>
          <p:cNvPr id="5" name="图片 4">
            <a:extLst>
              <a:ext uri="{FF2B5EF4-FFF2-40B4-BE49-F238E27FC236}">
                <a16:creationId xmlns:a16="http://schemas.microsoft.com/office/drawing/2014/main" id="{DFBDBDAF-875D-96C2-4F28-C72388965CBC}"/>
              </a:ext>
            </a:extLst>
          </p:cNvPr>
          <p:cNvPicPr>
            <a:picLocks noChangeAspect="1"/>
          </p:cNvPicPr>
          <p:nvPr/>
        </p:nvPicPr>
        <p:blipFill>
          <a:blip r:embed="rId4"/>
          <a:stretch>
            <a:fillRect/>
          </a:stretch>
        </p:blipFill>
        <p:spPr>
          <a:xfrm>
            <a:off x="2545598" y="1647861"/>
            <a:ext cx="6890602" cy="4147122"/>
          </a:xfrm>
          <a:prstGeom prst="rect">
            <a:avLst/>
          </a:prstGeom>
        </p:spPr>
      </p:pic>
      <p:grpSp>
        <p:nvGrpSpPr>
          <p:cNvPr id="15" name="组合 14">
            <a:extLst>
              <a:ext uri="{FF2B5EF4-FFF2-40B4-BE49-F238E27FC236}">
                <a16:creationId xmlns:a16="http://schemas.microsoft.com/office/drawing/2014/main" id="{E894A67B-CA12-AB7C-A34C-2BB26609875B}"/>
              </a:ext>
            </a:extLst>
          </p:cNvPr>
          <p:cNvGrpSpPr/>
          <p:nvPr/>
        </p:nvGrpSpPr>
        <p:grpSpPr>
          <a:xfrm>
            <a:off x="128198" y="876424"/>
            <a:ext cx="444222" cy="444220"/>
            <a:chOff x="191283" y="945036"/>
            <a:chExt cx="444222" cy="444220"/>
          </a:xfrm>
        </p:grpSpPr>
        <p:sp>
          <p:nvSpPr>
            <p:cNvPr id="8" name="Oval 66">
              <a:extLst>
                <a:ext uri="{FF2B5EF4-FFF2-40B4-BE49-F238E27FC236}">
                  <a16:creationId xmlns:a16="http://schemas.microsoft.com/office/drawing/2014/main" id="{658DC7F5-9AF4-1B18-6518-96DB507F4B6B}"/>
                </a:ext>
              </a:extLst>
            </p:cNvPr>
            <p:cNvSpPr/>
            <p:nvPr/>
          </p:nvSpPr>
          <p:spPr>
            <a:xfrm>
              <a:off x="191283" y="94503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9" name="Freeform: Shape 67">
              <a:extLst>
                <a:ext uri="{FF2B5EF4-FFF2-40B4-BE49-F238E27FC236}">
                  <a16:creationId xmlns:a16="http://schemas.microsoft.com/office/drawing/2014/main" id="{572B59C3-98DF-955F-8493-51C7D0101BC1}"/>
                </a:ext>
              </a:extLst>
            </p:cNvPr>
            <p:cNvSpPr/>
            <p:nvPr/>
          </p:nvSpPr>
          <p:spPr bwMode="auto">
            <a:xfrm>
              <a:off x="301599" y="107157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nvGrpSpPr>
          <p:cNvPr id="14" name="组合 13">
            <a:extLst>
              <a:ext uri="{FF2B5EF4-FFF2-40B4-BE49-F238E27FC236}">
                <a16:creationId xmlns:a16="http://schemas.microsoft.com/office/drawing/2014/main" id="{079525AB-CC80-8EBC-1E8A-D070A9AFBFEE}"/>
              </a:ext>
            </a:extLst>
          </p:cNvPr>
          <p:cNvGrpSpPr/>
          <p:nvPr/>
        </p:nvGrpSpPr>
        <p:grpSpPr>
          <a:xfrm>
            <a:off x="9489959" y="876424"/>
            <a:ext cx="444222" cy="444220"/>
            <a:chOff x="9397568" y="773904"/>
            <a:chExt cx="444222" cy="444220"/>
          </a:xfrm>
        </p:grpSpPr>
        <p:sp>
          <p:nvSpPr>
            <p:cNvPr id="12" name="Oval 66">
              <a:extLst>
                <a:ext uri="{FF2B5EF4-FFF2-40B4-BE49-F238E27FC236}">
                  <a16:creationId xmlns:a16="http://schemas.microsoft.com/office/drawing/2014/main" id="{05A107CD-585D-F6B1-FAF7-32FBFC298553}"/>
                </a:ext>
              </a:extLst>
            </p:cNvPr>
            <p:cNvSpPr/>
            <p:nvPr/>
          </p:nvSpPr>
          <p:spPr>
            <a:xfrm>
              <a:off x="9397568" y="773904"/>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13" name="Freeform: Shape 67">
              <a:extLst>
                <a:ext uri="{FF2B5EF4-FFF2-40B4-BE49-F238E27FC236}">
                  <a16:creationId xmlns:a16="http://schemas.microsoft.com/office/drawing/2014/main" id="{E185CA6A-8221-ED12-9A72-E5CFD2741A83}"/>
                </a:ext>
              </a:extLst>
            </p:cNvPr>
            <p:cNvSpPr/>
            <p:nvPr/>
          </p:nvSpPr>
          <p:spPr bwMode="auto">
            <a:xfrm>
              <a:off x="9507884" y="900438"/>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6" name="文本框 15">
            <a:extLst>
              <a:ext uri="{FF2B5EF4-FFF2-40B4-BE49-F238E27FC236}">
                <a16:creationId xmlns:a16="http://schemas.microsoft.com/office/drawing/2014/main" id="{7DD2167B-C622-6596-7104-03855D634141}"/>
              </a:ext>
            </a:extLst>
          </p:cNvPr>
          <p:cNvSpPr txBox="1"/>
          <p:nvPr/>
        </p:nvSpPr>
        <p:spPr>
          <a:xfrm>
            <a:off x="2830664" y="5891917"/>
            <a:ext cx="6353093" cy="369332"/>
          </a:xfrm>
          <a:prstGeom prst="rect">
            <a:avLst/>
          </a:prstGeom>
          <a:noFill/>
        </p:spPr>
        <p:txBody>
          <a:bodyPr wrap="square" rtlCol="0">
            <a:spAutoFit/>
          </a:bodyPr>
          <a:lstStyle/>
          <a:p>
            <a:pPr algn="ctr"/>
            <a:r>
              <a:rPr lang="en-US" altLang="zh-CN" dirty="0"/>
              <a:t>A simple go-over about the SC and DSC</a:t>
            </a:r>
            <a:endParaRPr lang="zh-CN" altLang="en-US" dirty="0"/>
          </a:p>
        </p:txBody>
      </p:sp>
      <p:sp>
        <p:nvSpPr>
          <p:cNvPr id="17" name="文本框 16">
            <a:extLst>
              <a:ext uri="{FF2B5EF4-FFF2-40B4-BE49-F238E27FC236}">
                <a16:creationId xmlns:a16="http://schemas.microsoft.com/office/drawing/2014/main" id="{39F20575-A27F-1C7A-7B75-3E7E298CED9B}"/>
              </a:ext>
            </a:extLst>
          </p:cNvPr>
          <p:cNvSpPr txBox="1"/>
          <p:nvPr/>
        </p:nvSpPr>
        <p:spPr>
          <a:xfrm>
            <a:off x="79513" y="1455089"/>
            <a:ext cx="2536466" cy="535531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Compared to channel-sparse convolution, channel-dense convolution does </a:t>
            </a:r>
            <a:r>
              <a:rPr lang="en-US" altLang="zh-CN" b="1" dirty="0">
                <a:latin typeface="Calibri" panose="020F0502020204030204" pitchFamily="34" charset="0"/>
                <a:ea typeface="Calibri" panose="020F0502020204030204" pitchFamily="34" charset="0"/>
                <a:cs typeface="Calibri" panose="020F0502020204030204" pitchFamily="34" charset="0"/>
              </a:rPr>
              <a:t>not completely sever the connections</a:t>
            </a:r>
            <a:r>
              <a:rPr lang="en-US" altLang="zh-CN" dirty="0">
                <a:latin typeface="Calibri" panose="020F0502020204030204" pitchFamily="34" charset="0"/>
                <a:ea typeface="Calibri" panose="020F0502020204030204" pitchFamily="34" charset="0"/>
                <a:cs typeface="Calibri" panose="020F0502020204030204" pitchFamily="34" charset="0"/>
              </a:rPr>
              <a:t> between channels; instead, it strives to preserve these connections as much as possible. Channel-sparse convolution, in its computational process, independently processes information for each channel, thereby </a:t>
            </a:r>
            <a:r>
              <a:rPr lang="en-US" altLang="zh-CN" b="1" dirty="0">
                <a:latin typeface="Calibri" panose="020F0502020204030204" pitchFamily="34" charset="0"/>
                <a:ea typeface="Calibri" panose="020F0502020204030204" pitchFamily="34" charset="0"/>
                <a:cs typeface="Calibri" panose="020F0502020204030204" pitchFamily="34" charset="0"/>
              </a:rPr>
              <a:t>weakening the interaction of information between channels.</a:t>
            </a:r>
            <a:endParaRPr lang="zh-CN" altLang="en-US" b="1"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6A3876BE-0000-74D7-D764-E74103677B82}"/>
              </a:ext>
            </a:extLst>
          </p:cNvPr>
          <p:cNvSpPr txBox="1"/>
          <p:nvPr/>
        </p:nvSpPr>
        <p:spPr>
          <a:xfrm>
            <a:off x="705540" y="887824"/>
            <a:ext cx="2626057" cy="646331"/>
          </a:xfrm>
          <a:prstGeom prst="rect">
            <a:avLst/>
          </a:prstGeom>
          <a:noFill/>
        </p:spPr>
        <p:txBody>
          <a:bodyPr wrap="square" rtlCol="0">
            <a:spAutoFit/>
          </a:bodyPr>
          <a:lstStyle/>
          <a:p>
            <a:r>
              <a:rPr lang="en-US" altLang="zh-CN" b="1" dirty="0"/>
              <a:t>Channel – dense Conv</a:t>
            </a:r>
            <a:endParaRPr lang="zh-CN" altLang="en-US" b="1" dirty="0"/>
          </a:p>
        </p:txBody>
      </p:sp>
      <p:sp>
        <p:nvSpPr>
          <p:cNvPr id="19" name="文本框 18">
            <a:extLst>
              <a:ext uri="{FF2B5EF4-FFF2-40B4-BE49-F238E27FC236}">
                <a16:creationId xmlns:a16="http://schemas.microsoft.com/office/drawing/2014/main" id="{C4BE9BEC-391F-6A07-4CC4-35EF6FA597AF}"/>
              </a:ext>
            </a:extLst>
          </p:cNvPr>
          <p:cNvSpPr txBox="1"/>
          <p:nvPr/>
        </p:nvSpPr>
        <p:spPr>
          <a:xfrm>
            <a:off x="10087205" y="903858"/>
            <a:ext cx="2626057" cy="646331"/>
          </a:xfrm>
          <a:prstGeom prst="rect">
            <a:avLst/>
          </a:prstGeom>
          <a:noFill/>
        </p:spPr>
        <p:txBody>
          <a:bodyPr wrap="square" rtlCol="0">
            <a:spAutoFit/>
          </a:bodyPr>
          <a:lstStyle/>
          <a:p>
            <a:r>
              <a:rPr lang="en-US" altLang="zh-CN" b="1" dirty="0"/>
              <a:t>Channel – sparse Conv</a:t>
            </a:r>
            <a:endParaRPr lang="zh-CN" altLang="en-US" b="1" dirty="0"/>
          </a:p>
        </p:txBody>
      </p:sp>
      <p:sp>
        <p:nvSpPr>
          <p:cNvPr id="20" name="文本框 19">
            <a:extLst>
              <a:ext uri="{FF2B5EF4-FFF2-40B4-BE49-F238E27FC236}">
                <a16:creationId xmlns:a16="http://schemas.microsoft.com/office/drawing/2014/main" id="{A0AD9942-44DC-4979-FEFA-83BCB3D066AC}"/>
              </a:ext>
            </a:extLst>
          </p:cNvPr>
          <p:cNvSpPr txBox="1"/>
          <p:nvPr/>
        </p:nvSpPr>
        <p:spPr>
          <a:xfrm>
            <a:off x="9703055" y="1550189"/>
            <a:ext cx="2343171" cy="452431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Previous works mostly utilize depth-wise separable convolution (DSC) to </a:t>
            </a:r>
            <a:r>
              <a:rPr lang="en-US" altLang="zh-CN" b="1" dirty="0">
                <a:latin typeface="Calibri" panose="020F0502020204030204" pitchFamily="34" charset="0"/>
                <a:ea typeface="Calibri" panose="020F0502020204030204" pitchFamily="34" charset="0"/>
                <a:cs typeface="Calibri" panose="020F0502020204030204" pitchFamily="34" charset="0"/>
              </a:rPr>
              <a:t>reduce parameters </a:t>
            </a:r>
            <a:r>
              <a:rPr lang="en-US" altLang="zh-CN" dirty="0">
                <a:latin typeface="Calibri" panose="020F0502020204030204" pitchFamily="34" charset="0"/>
                <a:ea typeface="Calibri" panose="020F0502020204030204" pitchFamily="34" charset="0"/>
                <a:cs typeface="Calibri" panose="020F0502020204030204" pitchFamily="34" charset="0"/>
              </a:rPr>
              <a:t>and floating-point operations (FLOPs, the number of multiply-adds). The lightweight effect of DSC is clear, see Appendix, but its disadvantages are also evident: </a:t>
            </a:r>
            <a:r>
              <a:rPr lang="en-US" altLang="zh-CN" u="sng" dirty="0">
                <a:latin typeface="Calibri" panose="020F0502020204030204" pitchFamily="34" charset="0"/>
                <a:ea typeface="Calibri" panose="020F0502020204030204" pitchFamily="34" charset="0"/>
                <a:cs typeface="Calibri" panose="020F0502020204030204" pitchFamily="34" charset="0"/>
              </a:rPr>
              <a:t>the channels information of input images is separated in the calculation process</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7498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07FF-A29D-A0D5-B3AD-92CFA2A35AB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A7BBC2A-251F-D6DF-DDCF-83CDB564454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2268A6A4-0959-726C-E57D-E51B82F74BDE}"/>
              </a:ext>
            </a:extLst>
          </p:cNvPr>
          <p:cNvSpPr/>
          <p:nvPr/>
        </p:nvSpPr>
        <p:spPr>
          <a:xfrm>
            <a:off x="311646" y="3689404"/>
            <a:ext cx="11568707" cy="291812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4" name="图片 3">
            <a:extLst>
              <a:ext uri="{FF2B5EF4-FFF2-40B4-BE49-F238E27FC236}">
                <a16:creationId xmlns:a16="http://schemas.microsoft.com/office/drawing/2014/main" id="{3CCDAD52-7B63-E195-BD1B-F9813E93ADF9}"/>
              </a:ext>
            </a:extLst>
          </p:cNvPr>
          <p:cNvPicPr>
            <a:picLocks noChangeAspect="1"/>
          </p:cNvPicPr>
          <p:nvPr/>
        </p:nvPicPr>
        <p:blipFill>
          <a:blip r:embed="rId4"/>
          <a:stretch>
            <a:fillRect/>
          </a:stretch>
        </p:blipFill>
        <p:spPr>
          <a:xfrm>
            <a:off x="2702959" y="3790888"/>
            <a:ext cx="6786082" cy="2426442"/>
          </a:xfrm>
          <a:prstGeom prst="rect">
            <a:avLst/>
          </a:prstGeom>
        </p:spPr>
      </p:pic>
      <p:sp>
        <p:nvSpPr>
          <p:cNvPr id="11" name="文本框 10">
            <a:extLst>
              <a:ext uri="{FF2B5EF4-FFF2-40B4-BE49-F238E27FC236}">
                <a16:creationId xmlns:a16="http://schemas.microsoft.com/office/drawing/2014/main" id="{E5B6493D-8619-6797-0C2D-C17B6BC63372}"/>
              </a:ext>
            </a:extLst>
          </p:cNvPr>
          <p:cNvSpPr txBox="1"/>
          <p:nvPr/>
        </p:nvSpPr>
        <p:spPr>
          <a:xfrm>
            <a:off x="2488758" y="621733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a:t>
            </a:r>
            <a:endParaRPr lang="zh-CN" altLang="en-US" dirty="0">
              <a:solidFill>
                <a:schemeClr val="bg1"/>
              </a:solidFill>
            </a:endParaRPr>
          </a:p>
        </p:txBody>
      </p:sp>
      <p:sp>
        <p:nvSpPr>
          <p:cNvPr id="21" name="文本框 20">
            <a:extLst>
              <a:ext uri="{FF2B5EF4-FFF2-40B4-BE49-F238E27FC236}">
                <a16:creationId xmlns:a16="http://schemas.microsoft.com/office/drawing/2014/main" id="{7ABBD1E0-11FD-A0F0-50B1-F451CE70460F}"/>
              </a:ext>
            </a:extLst>
          </p:cNvPr>
          <p:cNvSpPr txBox="1"/>
          <p:nvPr/>
        </p:nvSpPr>
        <p:spPr>
          <a:xfrm>
            <a:off x="779228" y="1119712"/>
            <a:ext cx="10352598" cy="2031325"/>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achieves near-standard convolution representation capabilities </a:t>
            </a:r>
            <a:r>
              <a:rPr lang="en-US" altLang="zh-CN" u="sng" dirty="0">
                <a:latin typeface="Calibri" panose="020F0502020204030204" pitchFamily="34" charset="0"/>
                <a:ea typeface="Calibri" panose="020F0502020204030204" pitchFamily="34" charset="0"/>
                <a:cs typeface="Calibri" panose="020F0502020204030204" pitchFamily="34" charset="0"/>
              </a:rPr>
              <a:t>through the largely preserved hidden connections between channels</a:t>
            </a:r>
            <a:r>
              <a:rPr lang="en-US" altLang="zh-CN" dirty="0">
                <a:latin typeface="Calibri" panose="020F0502020204030204" pitchFamily="34" charset="0"/>
                <a:ea typeface="Calibri" panose="020F0502020204030204" pitchFamily="34" charset="0"/>
                <a:cs typeface="Calibri" panose="020F0502020204030204" pitchFamily="34" charset="0"/>
              </a:rPr>
              <a:t>. It uses a </a:t>
            </a:r>
            <a:r>
              <a:rPr lang="en-US" altLang="zh-CN" u="sng" dirty="0">
                <a:latin typeface="Calibri" panose="020F0502020204030204" pitchFamily="34" charset="0"/>
                <a:ea typeface="Calibri" panose="020F0502020204030204" pitchFamily="34" charset="0"/>
                <a:cs typeface="Calibri" panose="020F0502020204030204" pitchFamily="34" charset="0"/>
              </a:rPr>
              <a:t>Shuffle operation </a:t>
            </a:r>
            <a:r>
              <a:rPr lang="en-US" altLang="zh-CN" dirty="0">
                <a:latin typeface="Calibri" panose="020F0502020204030204" pitchFamily="34" charset="0"/>
                <a:ea typeface="Calibri" panose="020F0502020204030204" pitchFamily="34" charset="0"/>
                <a:cs typeface="Calibri" panose="020F0502020204030204" pitchFamily="34" charset="0"/>
              </a:rPr>
              <a:t>to mix features generated by SC into the output of DSC, enabling the exchange of local feature information across different channels without additional computation. This process, which incorporates a DSC layer and a Shuffle operation, enhances the model's nonlinear expressive capabilities.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performs exceptionally well in lightweight models due to these capabilities. It is primarily used in the model's Neck section to accelerate inference speed and maintain accuracy. At this stage, the feature maps have become sufficiently elongated.</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29126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A276-CD68-F7EE-8F40-23AAD8DB14B8}"/>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211377E3-1E46-B091-353E-E00A253F8233}"/>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0F9090F6-8FB3-6F22-6692-A9F24FA5C0EE}"/>
              </a:ext>
            </a:extLst>
          </p:cNvPr>
          <p:cNvSpPr/>
          <p:nvPr/>
        </p:nvSpPr>
        <p:spPr>
          <a:xfrm>
            <a:off x="112864" y="1083262"/>
            <a:ext cx="8053126"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3500B745-5308-5AB4-07F3-0B707FA286EF}"/>
              </a:ext>
            </a:extLst>
          </p:cNvPr>
          <p:cNvSpPr txBox="1"/>
          <p:nvPr/>
        </p:nvSpPr>
        <p:spPr>
          <a:xfrm>
            <a:off x="319597" y="525224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pic>
        <p:nvPicPr>
          <p:cNvPr id="5" name="图片 4">
            <a:extLst>
              <a:ext uri="{FF2B5EF4-FFF2-40B4-BE49-F238E27FC236}">
                <a16:creationId xmlns:a16="http://schemas.microsoft.com/office/drawing/2014/main" id="{A927BF35-0B3A-04FA-DFBC-A28712F2196D}"/>
              </a:ext>
            </a:extLst>
          </p:cNvPr>
          <p:cNvPicPr>
            <a:picLocks noChangeAspect="1"/>
          </p:cNvPicPr>
          <p:nvPr/>
        </p:nvPicPr>
        <p:blipFill>
          <a:blip r:embed="rId4"/>
          <a:stretch>
            <a:fillRect/>
          </a:stretch>
        </p:blipFill>
        <p:spPr>
          <a:xfrm>
            <a:off x="319597" y="1202633"/>
            <a:ext cx="7571729" cy="4047316"/>
          </a:xfrm>
          <a:prstGeom prst="rect">
            <a:avLst/>
          </a:prstGeom>
        </p:spPr>
      </p:pic>
      <p:sp>
        <p:nvSpPr>
          <p:cNvPr id="8" name="文本框 7">
            <a:extLst>
              <a:ext uri="{FF2B5EF4-FFF2-40B4-BE49-F238E27FC236}">
                <a16:creationId xmlns:a16="http://schemas.microsoft.com/office/drawing/2014/main" id="{22EEAAAD-AF48-5425-A531-EF7304579757}"/>
              </a:ext>
            </a:extLst>
          </p:cNvPr>
          <p:cNvSpPr txBox="1"/>
          <p:nvPr/>
        </p:nvSpPr>
        <p:spPr>
          <a:xfrm>
            <a:off x="8722581" y="1717482"/>
            <a:ext cx="3149822"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In essence,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mitigates accuracy loss from complete DSC operation by selectively applying dense convolution to </a:t>
            </a:r>
            <a:r>
              <a:rPr lang="en-US" altLang="zh-CN" b="1" dirty="0">
                <a:latin typeface="Calibri" panose="020F0502020204030204" pitchFamily="34" charset="0"/>
                <a:ea typeface="Calibri" panose="020F0502020204030204" pitchFamily="34" charset="0"/>
                <a:cs typeface="Calibri" panose="020F0502020204030204" pitchFamily="34" charset="0"/>
              </a:rPr>
              <a:t>half of the feature channels </a:t>
            </a:r>
            <a:r>
              <a:rPr lang="en-US" altLang="zh-CN" dirty="0">
                <a:latin typeface="Calibri" panose="020F0502020204030204" pitchFamily="34" charset="0"/>
                <a:ea typeface="Calibri" panose="020F0502020204030204" pitchFamily="34" charset="0"/>
                <a:cs typeface="Calibri" panose="020F0502020204030204" pitchFamily="34" charset="0"/>
              </a:rPr>
              <a:t>and sparse convolution to the other half. The two sets of features are then shuffled and concatenated to form the final output features.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54632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F044-A2AF-524B-626F-BE4D332DD79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4D9746F9-7DB7-9B76-746D-1F19AB8549E9}"/>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F3AF85CF-8A54-D723-F161-FA8EE062D06A}"/>
              </a:ext>
            </a:extLst>
          </p:cNvPr>
          <p:cNvSpPr/>
          <p:nvPr/>
        </p:nvSpPr>
        <p:spPr>
          <a:xfrm>
            <a:off x="236663" y="2319690"/>
            <a:ext cx="11718674"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527F8D7C-0FEA-6C46-E3F4-86A6E20BDE36}"/>
              </a:ext>
            </a:extLst>
          </p:cNvPr>
          <p:cNvSpPr txBox="1"/>
          <p:nvPr/>
        </p:nvSpPr>
        <p:spPr>
          <a:xfrm>
            <a:off x="2612776" y="628591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sp>
        <p:nvSpPr>
          <p:cNvPr id="8" name="文本框 7">
            <a:extLst>
              <a:ext uri="{FF2B5EF4-FFF2-40B4-BE49-F238E27FC236}">
                <a16:creationId xmlns:a16="http://schemas.microsoft.com/office/drawing/2014/main" id="{DC7AE45C-7E73-E52B-4454-5E26617796D9}"/>
              </a:ext>
            </a:extLst>
          </p:cNvPr>
          <p:cNvSpPr txBox="1"/>
          <p:nvPr/>
        </p:nvSpPr>
        <p:spPr>
          <a:xfrm>
            <a:off x="458744" y="1127352"/>
            <a:ext cx="11496593" cy="646331"/>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GSBottleneck</a:t>
            </a:r>
            <a:r>
              <a:rPr lang="en-US" altLang="zh-CN" dirty="0">
                <a:latin typeface="Calibri" panose="020F0502020204030204" pitchFamily="34" charset="0"/>
                <a:ea typeface="Calibri" panose="020F0502020204030204" pitchFamily="34" charset="0"/>
                <a:cs typeface="Calibri" panose="020F0502020204030204" pitchFamily="34" charset="0"/>
              </a:rPr>
              <a:t> and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are simple modules that are stacked on top of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We will use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instead of RepC3(YOLO series) in the </a:t>
            </a:r>
            <a:r>
              <a:rPr lang="en-US" altLang="zh-CN" dirty="0" err="1">
                <a:latin typeface="Calibri" panose="020F0502020204030204" pitchFamily="34" charset="0"/>
                <a:ea typeface="Calibri" panose="020F0502020204030204" pitchFamily="34" charset="0"/>
                <a:cs typeface="Calibri" panose="020F0502020204030204" pitchFamily="34" charset="0"/>
              </a:rPr>
              <a:t>cfg</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45282419-F8DE-0ED7-B703-878BBF2EEEDB}"/>
              </a:ext>
            </a:extLst>
          </p:cNvPr>
          <p:cNvPicPr>
            <a:picLocks noChangeAspect="1"/>
          </p:cNvPicPr>
          <p:nvPr/>
        </p:nvPicPr>
        <p:blipFill>
          <a:blip r:embed="rId4"/>
          <a:stretch>
            <a:fillRect/>
          </a:stretch>
        </p:blipFill>
        <p:spPr>
          <a:xfrm>
            <a:off x="284597" y="3057464"/>
            <a:ext cx="5547584" cy="2819852"/>
          </a:xfrm>
          <a:prstGeom prst="rect">
            <a:avLst/>
          </a:prstGeom>
        </p:spPr>
      </p:pic>
      <p:pic>
        <p:nvPicPr>
          <p:cNvPr id="7" name="图片 6">
            <a:extLst>
              <a:ext uri="{FF2B5EF4-FFF2-40B4-BE49-F238E27FC236}">
                <a16:creationId xmlns:a16="http://schemas.microsoft.com/office/drawing/2014/main" id="{61F077B9-DF47-06F9-2D6D-09EE560ED77E}"/>
              </a:ext>
            </a:extLst>
          </p:cNvPr>
          <p:cNvPicPr>
            <a:picLocks noChangeAspect="1"/>
          </p:cNvPicPr>
          <p:nvPr/>
        </p:nvPicPr>
        <p:blipFill>
          <a:blip r:embed="rId5"/>
          <a:stretch>
            <a:fillRect/>
          </a:stretch>
        </p:blipFill>
        <p:spPr>
          <a:xfrm>
            <a:off x="5988057" y="3057464"/>
            <a:ext cx="5811403" cy="2852619"/>
          </a:xfrm>
          <a:prstGeom prst="rect">
            <a:avLst/>
          </a:prstGeom>
        </p:spPr>
      </p:pic>
    </p:spTree>
    <p:custDataLst>
      <p:tags r:id="rId1"/>
    </p:custDataLst>
    <p:extLst>
      <p:ext uri="{BB962C8B-B14F-4D97-AF65-F5344CB8AC3E}">
        <p14:creationId xmlns:p14="http://schemas.microsoft.com/office/powerpoint/2010/main" val="947809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E2564-D6D5-3055-70B0-9D394F8B09F7}"/>
              </a:ext>
            </a:extLst>
          </p:cNvPr>
          <p:cNvSpPr>
            <a:spLocks noGrp="1"/>
          </p:cNvSpPr>
          <p:nvPr>
            <p:ph type="title"/>
          </p:nvPr>
        </p:nvSpPr>
        <p:spPr>
          <a:xfrm>
            <a:off x="0" y="-514350"/>
            <a:ext cx="10858500" cy="1028700"/>
          </a:xfrm>
        </p:spPr>
        <p:txBody>
          <a:bodyPr/>
          <a:lstStyle/>
          <a:p>
            <a:r>
              <a:rPr lang="en-US" altLang="zh-CN" dirty="0"/>
              <a:t>The Final structure of this work</a:t>
            </a:r>
            <a:endParaRPr lang="zh-CN" altLang="en-US" dirty="0"/>
          </a:p>
        </p:txBody>
      </p:sp>
      <p:pic>
        <p:nvPicPr>
          <p:cNvPr id="4" name="图片 3">
            <a:extLst>
              <a:ext uri="{FF2B5EF4-FFF2-40B4-BE49-F238E27FC236}">
                <a16:creationId xmlns:a16="http://schemas.microsoft.com/office/drawing/2014/main" id="{814D4E9C-581B-8CBB-2406-F9EEA8546E7A}"/>
              </a:ext>
            </a:extLst>
          </p:cNvPr>
          <p:cNvPicPr>
            <a:picLocks noChangeAspect="1"/>
          </p:cNvPicPr>
          <p:nvPr/>
        </p:nvPicPr>
        <p:blipFill>
          <a:blip r:embed="rId2"/>
          <a:stretch>
            <a:fillRect/>
          </a:stretch>
        </p:blipFill>
        <p:spPr>
          <a:xfrm>
            <a:off x="321272" y="834888"/>
            <a:ext cx="7349966" cy="5577840"/>
          </a:xfrm>
          <a:prstGeom prst="rect">
            <a:avLst/>
          </a:prstGeom>
        </p:spPr>
      </p:pic>
      <p:sp>
        <p:nvSpPr>
          <p:cNvPr id="5" name="文本框 4">
            <a:extLst>
              <a:ext uri="{FF2B5EF4-FFF2-40B4-BE49-F238E27FC236}">
                <a16:creationId xmlns:a16="http://schemas.microsoft.com/office/drawing/2014/main" id="{3DCA07CF-39E4-7AB0-9729-4A0CE71233D7}"/>
              </a:ext>
            </a:extLst>
          </p:cNvPr>
          <p:cNvSpPr txBox="1"/>
          <p:nvPr/>
        </p:nvSpPr>
        <p:spPr>
          <a:xfrm>
            <a:off x="8143906" y="2910177"/>
            <a:ext cx="3554233" cy="1200329"/>
          </a:xfrm>
          <a:prstGeom prst="rect">
            <a:avLst/>
          </a:prstGeom>
          <a:noFill/>
        </p:spPr>
        <p:txBody>
          <a:bodyPr wrap="square" rtlCol="0">
            <a:spAutoFit/>
          </a:bodyPr>
          <a:lstStyle/>
          <a:p>
            <a:r>
              <a:rPr lang="en-US" altLang="zh-CN" dirty="0"/>
              <a:t>Use the refined Conv module ‘</a:t>
            </a:r>
            <a:r>
              <a:rPr lang="en-US" altLang="zh-CN" dirty="0" err="1"/>
              <a:t>GSConv</a:t>
            </a:r>
            <a:r>
              <a:rPr lang="en-US" altLang="zh-CN" dirty="0"/>
              <a:t>’ and bottleneck block ‘</a:t>
            </a:r>
            <a:r>
              <a:rPr lang="en-US" altLang="zh-CN" dirty="0" err="1"/>
              <a:t>VoVGSCSP</a:t>
            </a:r>
            <a:r>
              <a:rPr lang="en-US" altLang="zh-CN" dirty="0"/>
              <a:t>’ instead of basic Conv and RepC3 module.</a:t>
            </a:r>
            <a:endParaRPr lang="zh-CN" altLang="en-US" dirty="0"/>
          </a:p>
        </p:txBody>
      </p:sp>
    </p:spTree>
    <p:extLst>
      <p:ext uri="{BB962C8B-B14F-4D97-AF65-F5344CB8AC3E}">
        <p14:creationId xmlns:p14="http://schemas.microsoft.com/office/powerpoint/2010/main" val="571862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42909-E887-AAD8-CD34-1F9D52F2CDB9}"/>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5" name="图片 4">
            <a:extLst>
              <a:ext uri="{FF2B5EF4-FFF2-40B4-BE49-F238E27FC236}">
                <a16:creationId xmlns:a16="http://schemas.microsoft.com/office/drawing/2014/main" id="{5643148A-9DD3-3C39-288B-B0FEAC10CA17}"/>
              </a:ext>
            </a:extLst>
          </p:cNvPr>
          <p:cNvPicPr>
            <a:picLocks noChangeAspect="1"/>
          </p:cNvPicPr>
          <p:nvPr/>
        </p:nvPicPr>
        <p:blipFill>
          <a:blip r:embed="rId3"/>
          <a:stretch>
            <a:fillRect/>
          </a:stretch>
        </p:blipFill>
        <p:spPr>
          <a:xfrm>
            <a:off x="390768" y="803082"/>
            <a:ext cx="3011965" cy="6054918"/>
          </a:xfrm>
          <a:prstGeom prst="rect">
            <a:avLst/>
          </a:prstGeom>
        </p:spPr>
      </p:pic>
      <p:sp>
        <p:nvSpPr>
          <p:cNvPr id="6" name="文本框 5">
            <a:extLst>
              <a:ext uri="{FF2B5EF4-FFF2-40B4-BE49-F238E27FC236}">
                <a16:creationId xmlns:a16="http://schemas.microsoft.com/office/drawing/2014/main" id="{4C5F8FDA-122E-F1C0-62D0-D8AE8F09EC65}"/>
              </a:ext>
            </a:extLst>
          </p:cNvPr>
          <p:cNvSpPr txBox="1"/>
          <p:nvPr/>
        </p:nvSpPr>
        <p:spPr>
          <a:xfrm>
            <a:off x="3554233" y="683812"/>
            <a:ext cx="7887694" cy="1200329"/>
          </a:xfrm>
          <a:prstGeom prst="rect">
            <a:avLst/>
          </a:prstGeom>
          <a:noFill/>
        </p:spPr>
        <p:txBody>
          <a:bodyPr wrap="square" rtlCol="0">
            <a:spAutoFit/>
          </a:bodyPr>
          <a:lstStyle/>
          <a:p>
            <a:r>
              <a:rPr lang="en-US" altLang="zh-CN" dirty="0"/>
              <a:t>About </a:t>
            </a:r>
            <a:r>
              <a:rPr lang="en-US" altLang="zh-CN" dirty="0" err="1"/>
              <a:t>cfg</a:t>
            </a:r>
            <a:r>
              <a:rPr lang="en-US" altLang="zh-CN" dirty="0"/>
              <a:t> file, in </a:t>
            </a:r>
            <a:r>
              <a:rPr lang="en-US" altLang="zh-CN" dirty="0" err="1"/>
              <a:t>ultralytics</a:t>
            </a:r>
            <a:r>
              <a:rPr lang="en-US" altLang="zh-CN" dirty="0"/>
              <a:t>’ structure the config file compiled with ‘.</a:t>
            </a:r>
            <a:r>
              <a:rPr lang="en-US" altLang="zh-CN" dirty="0" err="1"/>
              <a:t>yaml</a:t>
            </a:r>
            <a:r>
              <a:rPr lang="en-US" altLang="zh-CN" dirty="0"/>
              <a:t>’ format. The params are defined by numbers or strs. We should set a part of dataset setting and the full model structure here. But notice that the dataset setting will supposed to be overcovered by specific dataset’s config file later.</a:t>
            </a:r>
            <a:endParaRPr lang="zh-CN" altLang="en-US" dirty="0"/>
          </a:p>
        </p:txBody>
      </p:sp>
      <p:sp>
        <p:nvSpPr>
          <p:cNvPr id="7" name="文本框 6">
            <a:extLst>
              <a:ext uri="{FF2B5EF4-FFF2-40B4-BE49-F238E27FC236}">
                <a16:creationId xmlns:a16="http://schemas.microsoft.com/office/drawing/2014/main" id="{62244966-4DD2-C8A2-F488-9D8E3AD06454}"/>
              </a:ext>
            </a:extLst>
          </p:cNvPr>
          <p:cNvSpPr txBox="1"/>
          <p:nvPr/>
        </p:nvSpPr>
        <p:spPr>
          <a:xfrm>
            <a:off x="3633746" y="2075290"/>
            <a:ext cx="7744571" cy="1200329"/>
          </a:xfrm>
          <a:prstGeom prst="rect">
            <a:avLst/>
          </a:prstGeom>
          <a:noFill/>
        </p:spPr>
        <p:txBody>
          <a:bodyPr wrap="square" rtlCol="0">
            <a:spAutoFit/>
          </a:bodyPr>
          <a:lstStyle/>
          <a:p>
            <a:r>
              <a:rPr lang="en-US" altLang="zh-CN" dirty="0"/>
              <a:t>Next, why these str words work to construct the whole model? Let’s refer to the task.py file. PATH in ‘</a:t>
            </a:r>
            <a:r>
              <a:rPr lang="en-US" altLang="zh-CN" dirty="0" err="1"/>
              <a:t>ultralytics</a:t>
            </a:r>
            <a:r>
              <a:rPr lang="en-US" altLang="zh-CN" dirty="0"/>
              <a:t>/</a:t>
            </a:r>
            <a:r>
              <a:rPr lang="en-US" altLang="zh-CN" dirty="0" err="1"/>
              <a:t>nn</a:t>
            </a:r>
            <a:r>
              <a:rPr lang="en-US" altLang="zh-CN" dirty="0"/>
              <a:t>/task.py’. In the function ‘</a:t>
            </a:r>
            <a:r>
              <a:rPr lang="en-US" altLang="zh-CN" dirty="0" err="1"/>
              <a:t>parse_model</a:t>
            </a:r>
            <a:r>
              <a:rPr lang="en-US" altLang="zh-CN" dirty="0"/>
              <a:t>’ defines the method of transfer these str in config file into </a:t>
            </a:r>
            <a:r>
              <a:rPr lang="en-US" altLang="zh-CN" dirty="0" err="1"/>
              <a:t>pytorch</a:t>
            </a:r>
            <a:r>
              <a:rPr lang="en-US" altLang="zh-CN" dirty="0"/>
              <a:t> block instance.</a:t>
            </a:r>
            <a:endParaRPr lang="zh-CN" altLang="en-US" dirty="0"/>
          </a:p>
        </p:txBody>
      </p:sp>
      <p:pic>
        <p:nvPicPr>
          <p:cNvPr id="9" name="图片 8">
            <a:extLst>
              <a:ext uri="{FF2B5EF4-FFF2-40B4-BE49-F238E27FC236}">
                <a16:creationId xmlns:a16="http://schemas.microsoft.com/office/drawing/2014/main" id="{B247B391-96C7-833C-8D28-19462D6FBC2E}"/>
              </a:ext>
            </a:extLst>
          </p:cNvPr>
          <p:cNvPicPr>
            <a:picLocks noChangeAspect="1"/>
          </p:cNvPicPr>
          <p:nvPr/>
        </p:nvPicPr>
        <p:blipFill>
          <a:blip r:embed="rId4"/>
          <a:stretch>
            <a:fillRect/>
          </a:stretch>
        </p:blipFill>
        <p:spPr>
          <a:xfrm>
            <a:off x="3913538" y="4228985"/>
            <a:ext cx="7887694" cy="386731"/>
          </a:xfrm>
          <a:prstGeom prst="rect">
            <a:avLst/>
          </a:prstGeom>
        </p:spPr>
      </p:pic>
      <p:pic>
        <p:nvPicPr>
          <p:cNvPr id="12" name="图片 11">
            <a:extLst>
              <a:ext uri="{FF2B5EF4-FFF2-40B4-BE49-F238E27FC236}">
                <a16:creationId xmlns:a16="http://schemas.microsoft.com/office/drawing/2014/main" id="{6A19B3FD-B2B9-56A8-7234-9728177AEE39}"/>
              </a:ext>
            </a:extLst>
          </p:cNvPr>
          <p:cNvPicPr>
            <a:picLocks noChangeAspect="1"/>
          </p:cNvPicPr>
          <p:nvPr/>
        </p:nvPicPr>
        <p:blipFill>
          <a:blip r:embed="rId5"/>
          <a:stretch>
            <a:fillRect/>
          </a:stretch>
        </p:blipFill>
        <p:spPr>
          <a:xfrm>
            <a:off x="3633746" y="3545007"/>
            <a:ext cx="8287910" cy="571068"/>
          </a:xfrm>
          <a:prstGeom prst="rect">
            <a:avLst/>
          </a:prstGeom>
        </p:spPr>
      </p:pic>
      <p:sp>
        <p:nvSpPr>
          <p:cNvPr id="13" name="文本框 12">
            <a:extLst>
              <a:ext uri="{FF2B5EF4-FFF2-40B4-BE49-F238E27FC236}">
                <a16:creationId xmlns:a16="http://schemas.microsoft.com/office/drawing/2014/main" id="{3E4C075D-1E72-D1BC-031A-08330B4D3859}"/>
              </a:ext>
            </a:extLst>
          </p:cNvPr>
          <p:cNvSpPr txBox="1"/>
          <p:nvPr/>
        </p:nvSpPr>
        <p:spPr>
          <a:xfrm>
            <a:off x="3913538" y="5057030"/>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spTree>
    <p:extLst>
      <p:ext uri="{BB962C8B-B14F-4D97-AF65-F5344CB8AC3E}">
        <p14:creationId xmlns:p14="http://schemas.microsoft.com/office/powerpoint/2010/main" val="2184740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F354-4AC2-2C8B-C7C3-8F6DB93A6D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5F03FB-80BD-DCEF-2701-4FB291D2A9BD}"/>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12" name="图片 11">
            <a:extLst>
              <a:ext uri="{FF2B5EF4-FFF2-40B4-BE49-F238E27FC236}">
                <a16:creationId xmlns:a16="http://schemas.microsoft.com/office/drawing/2014/main" id="{11B7B4AC-7FFC-8419-D96A-59F03FF9BAC7}"/>
              </a:ext>
            </a:extLst>
          </p:cNvPr>
          <p:cNvPicPr>
            <a:picLocks noChangeAspect="1"/>
          </p:cNvPicPr>
          <p:nvPr/>
        </p:nvPicPr>
        <p:blipFill>
          <a:blip r:embed="rId3"/>
          <a:stretch>
            <a:fillRect/>
          </a:stretch>
        </p:blipFill>
        <p:spPr>
          <a:xfrm>
            <a:off x="1399429" y="749836"/>
            <a:ext cx="8287910" cy="571068"/>
          </a:xfrm>
          <a:prstGeom prst="rect">
            <a:avLst/>
          </a:prstGeom>
        </p:spPr>
      </p:pic>
      <p:sp>
        <p:nvSpPr>
          <p:cNvPr id="13" name="文本框 12">
            <a:extLst>
              <a:ext uri="{FF2B5EF4-FFF2-40B4-BE49-F238E27FC236}">
                <a16:creationId xmlns:a16="http://schemas.microsoft.com/office/drawing/2014/main" id="{AAD88F3E-4F53-958B-1ECB-1ED3F5AD4390}"/>
              </a:ext>
            </a:extLst>
          </p:cNvPr>
          <p:cNvSpPr txBox="1"/>
          <p:nvPr/>
        </p:nvSpPr>
        <p:spPr>
          <a:xfrm>
            <a:off x="1905663" y="1391479"/>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pic>
        <p:nvPicPr>
          <p:cNvPr id="4" name="图片 3">
            <a:extLst>
              <a:ext uri="{FF2B5EF4-FFF2-40B4-BE49-F238E27FC236}">
                <a16:creationId xmlns:a16="http://schemas.microsoft.com/office/drawing/2014/main" id="{5ABD4FE9-883D-4C6E-4DB1-95CEFA0D0775}"/>
              </a:ext>
            </a:extLst>
          </p:cNvPr>
          <p:cNvPicPr>
            <a:picLocks noChangeAspect="1"/>
          </p:cNvPicPr>
          <p:nvPr/>
        </p:nvPicPr>
        <p:blipFill>
          <a:blip r:embed="rId4"/>
          <a:stretch>
            <a:fillRect/>
          </a:stretch>
        </p:blipFill>
        <p:spPr>
          <a:xfrm>
            <a:off x="0" y="2294508"/>
            <a:ext cx="12192000" cy="1616976"/>
          </a:xfrm>
          <a:prstGeom prst="rect">
            <a:avLst/>
          </a:prstGeom>
        </p:spPr>
      </p:pic>
      <p:sp>
        <p:nvSpPr>
          <p:cNvPr id="8" name="文本框 7">
            <a:extLst>
              <a:ext uri="{FF2B5EF4-FFF2-40B4-BE49-F238E27FC236}">
                <a16:creationId xmlns:a16="http://schemas.microsoft.com/office/drawing/2014/main" id="{07B30008-B5AE-9DE4-269E-448F31FFFEB9}"/>
              </a:ext>
            </a:extLst>
          </p:cNvPr>
          <p:cNvSpPr txBox="1"/>
          <p:nvPr/>
        </p:nvSpPr>
        <p:spPr>
          <a:xfrm>
            <a:off x="1399429" y="4333461"/>
            <a:ext cx="9167854" cy="1477328"/>
          </a:xfrm>
          <a:prstGeom prst="rect">
            <a:avLst/>
          </a:prstGeom>
          <a:noFill/>
        </p:spPr>
        <p:txBody>
          <a:bodyPr wrap="square" rtlCol="0">
            <a:spAutoFit/>
          </a:bodyPr>
          <a:lstStyle/>
          <a:p>
            <a:r>
              <a:rPr lang="en-US" altLang="zh-CN" dirty="0"/>
              <a:t>Just keep in mind that this question raised from the config file. So check the ‘</a:t>
            </a:r>
            <a:r>
              <a:rPr lang="en-US" altLang="zh-CN" dirty="0" err="1"/>
              <a:t>parse_model</a:t>
            </a:r>
            <a:r>
              <a:rPr lang="en-US" altLang="zh-CN" dirty="0"/>
              <a:t>’ function again. Actually all of the setting considering config files are inside this function. As we can see in the above case, we actually define the ‘</a:t>
            </a:r>
            <a:r>
              <a:rPr lang="en-US" altLang="zh-CN" dirty="0" err="1"/>
              <a:t>channel_input</a:t>
            </a:r>
            <a:r>
              <a:rPr lang="en-US" altLang="zh-CN" dirty="0"/>
              <a:t>’ parameter as the output from the layer before. So the first parameter ‘</a:t>
            </a:r>
            <a:r>
              <a:rPr lang="en-US" altLang="zh-CN" dirty="0" err="1"/>
              <a:t>ch_in</a:t>
            </a:r>
            <a:r>
              <a:rPr lang="en-US" altLang="zh-CN" dirty="0"/>
              <a:t>’ inside the ‘Blocks’ function don’t need to be given in the config file.</a:t>
            </a:r>
            <a:endParaRPr lang="zh-CN" altLang="en-US" dirty="0"/>
          </a:p>
        </p:txBody>
      </p:sp>
    </p:spTree>
    <p:extLst>
      <p:ext uri="{BB962C8B-B14F-4D97-AF65-F5344CB8AC3E}">
        <p14:creationId xmlns:p14="http://schemas.microsoft.com/office/powerpoint/2010/main" val="2995189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4F46-531A-CC65-3AA7-ECD08C43D0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9688CA-8DCB-0A45-5254-C19E91B1620D}"/>
              </a:ext>
            </a:extLst>
          </p:cNvPr>
          <p:cNvSpPr>
            <a:spLocks noGrp="1"/>
          </p:cNvSpPr>
          <p:nvPr>
            <p:ph type="title"/>
          </p:nvPr>
        </p:nvSpPr>
        <p:spPr>
          <a:xfrm>
            <a:off x="445715" y="2693168"/>
            <a:ext cx="5112646" cy="1286086"/>
          </a:xfrm>
        </p:spPr>
        <p:txBody>
          <a:bodyPr wrap="square">
            <a:noAutofit/>
          </a:bodyPr>
          <a:lstStyle/>
          <a:p>
            <a:pPr lvl="0"/>
            <a:r>
              <a:rPr lang="en-US" dirty="0"/>
              <a:t>06.</a:t>
            </a:r>
            <a:r>
              <a:rPr lang="en-US" altLang="zh-CN" dirty="0"/>
              <a:t>Experiments</a:t>
            </a:r>
            <a:endParaRPr lang="en-US" dirty="0"/>
          </a:p>
        </p:txBody>
      </p:sp>
      <p:sp>
        <p:nvSpPr>
          <p:cNvPr id="3" name="文本占位符 2">
            <a:extLst>
              <a:ext uri="{FF2B5EF4-FFF2-40B4-BE49-F238E27FC236}">
                <a16:creationId xmlns:a16="http://schemas.microsoft.com/office/drawing/2014/main" id="{9AB652E9-8502-FCAC-0E6B-16F279B2AD0F}"/>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5934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1A9C-6AD0-2D50-308B-BD8FD9F5CC4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83887D98-1EA9-57DD-BC48-F7FAEEF41231}"/>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9E3E0EE9-8C1E-E1E1-A658-1347148520A3}"/>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2D1C5AE4-33A0-41B6-F50B-D400FD57D905}"/>
                </a:ext>
              </a:extLst>
            </p:cNvPr>
            <p:cNvSpPr txBox="1"/>
            <p:nvPr/>
          </p:nvSpPr>
          <p:spPr>
            <a:xfrm>
              <a:off x="674373" y="180795"/>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Environment</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A3481397-EC27-6B0C-A2B6-3BA7889EC91D}"/>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a:extLst>
                <a:ext uri="{FF2B5EF4-FFF2-40B4-BE49-F238E27FC236}">
                  <a16:creationId xmlns:a16="http://schemas.microsoft.com/office/drawing/2014/main" id="{E7D33CCA-FF60-7202-71F6-CB077C39DDA4}"/>
                </a:ext>
              </a:extLst>
            </p:cNvPr>
            <p:cNvSpPr>
              <a:spLocks/>
            </p:cNvSpPr>
            <p:nvPr/>
          </p:nvSpPr>
          <p:spPr>
            <a:xfrm>
              <a:off x="783496" y="1739264"/>
              <a:ext cx="5422900" cy="3570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Except the YOLOv5s, all the other models conducted on the environment below:</a:t>
              </a:r>
            </a:p>
            <a:p>
              <a:pPr>
                <a:lnSpc>
                  <a:spcPct val="120000"/>
                </a:lnSpc>
              </a:pP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HardWare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342900" indent="-342900">
                <a:lnSpc>
                  <a:spcPct val="120000"/>
                </a:lnSpc>
                <a:buFont typeface="Arial" panose="020B0604020202020204" pitchFamily="34" charset="0"/>
                <a:buChar char="•"/>
              </a:pPr>
              <a:r>
                <a:rPr lang="en-US" altLang="zh-CN" sz="2000" b="0" i="0" dirty="0">
                  <a:solidFill>
                    <a:srgbClr val="1F2328"/>
                  </a:solidFill>
                  <a:effectLst/>
                  <a:latin typeface="-apple-system"/>
                </a:rPr>
                <a:t>CPU: 12 vCPU Intel(R) Xeon(R) Platinum 8352V CPU @ 2.10GHz</a:t>
              </a:r>
            </a:p>
            <a:p>
              <a:pPr marL="342900" indent="-342900">
                <a:lnSpc>
                  <a:spcPct val="120000"/>
                </a:lnSpc>
                <a:buFont typeface="Arial" panose="020B0604020202020204" pitchFamily="34" charset="0"/>
                <a:buChar char="•"/>
              </a:pPr>
              <a:r>
                <a:rPr lang="en-US" altLang="zh-CN" sz="2000" b="0" i="0" dirty="0">
                  <a:solidFill>
                    <a:srgbClr val="1F2328"/>
                  </a:solidFill>
                  <a:effectLst/>
                  <a:latin typeface="-apple-system"/>
                </a:rPr>
                <a:t> GPU: one RTX 4090(24GB) GPU</a:t>
              </a:r>
            </a:p>
            <a:p>
              <a:pPr>
                <a:lnSpc>
                  <a:spcPct val="120000"/>
                </a:lnSpc>
              </a:pPr>
              <a:r>
                <a:rPr lang="en-US" altLang="zh-CN" sz="2000" dirty="0" err="1">
                  <a:solidFill>
                    <a:srgbClr val="1F2328"/>
                  </a:solidFill>
                  <a:latin typeface="-apple-system"/>
                </a:rPr>
                <a:t>SoftWare</a:t>
              </a:r>
              <a:r>
                <a:rPr lang="en-US" altLang="zh-CN" sz="2000" dirty="0">
                  <a:solidFill>
                    <a:srgbClr val="1F2328"/>
                  </a:solidFill>
                  <a:latin typeface="-apple-system"/>
                </a:rPr>
                <a:t>:</a:t>
              </a:r>
            </a:p>
            <a:p>
              <a:pPr marL="342900" indent="-342900">
                <a:lnSpc>
                  <a:spcPct val="120000"/>
                </a:lnSpc>
                <a:buFont typeface="Arial" panose="020B0604020202020204" pitchFamily="34" charset="0"/>
                <a:buChar char="•"/>
              </a:pPr>
              <a:r>
                <a:rPr lang="en-US" altLang="zh-CN" sz="2000" b="0" i="0" dirty="0">
                  <a:solidFill>
                    <a:srgbClr val="1F2328"/>
                  </a:solidFill>
                  <a:effectLst/>
                  <a:latin typeface="-apple-system"/>
                </a:rPr>
                <a:t>The vision of </a:t>
              </a:r>
              <a:r>
                <a:rPr lang="en-US" altLang="zh-CN" sz="2000" b="0" i="0" dirty="0" err="1">
                  <a:solidFill>
                    <a:srgbClr val="1F2328"/>
                  </a:solidFill>
                  <a:effectLst/>
                  <a:latin typeface="-apple-system"/>
                </a:rPr>
                <a:t>pytorch</a:t>
              </a:r>
              <a:r>
                <a:rPr lang="en-US" altLang="zh-CN" sz="2000" b="0" i="0" dirty="0">
                  <a:solidFill>
                    <a:srgbClr val="1F2328"/>
                  </a:solidFill>
                  <a:effectLst/>
                  <a:latin typeface="-apple-system"/>
                </a:rPr>
                <a:t> is 1.11.0+cu113 and </a:t>
              </a:r>
              <a:r>
                <a:rPr lang="en-US" altLang="zh-CN" sz="2000" b="0" i="0" dirty="0" err="1">
                  <a:solidFill>
                    <a:srgbClr val="1F2328"/>
                  </a:solidFill>
                  <a:effectLst/>
                  <a:latin typeface="-apple-system"/>
                </a:rPr>
                <a:t>torchvision</a:t>
              </a:r>
              <a:r>
                <a:rPr lang="en-US" altLang="zh-CN" sz="2000" b="0" i="0" dirty="0">
                  <a:solidFill>
                    <a:srgbClr val="1F2328"/>
                  </a:solidFill>
                  <a:effectLst/>
                  <a:latin typeface="-apple-system"/>
                </a:rPr>
                <a:t> is 0.12.0+cu113.</a:t>
              </a:r>
            </a:p>
            <a:p>
              <a:pPr marL="342900" indent="-342900">
                <a:lnSpc>
                  <a:spcPct val="120000"/>
                </a:lnSpc>
                <a:buFont typeface="Arial" panose="020B0604020202020204" pitchFamily="34" charset="0"/>
                <a:buChar char="•"/>
              </a:pPr>
              <a:r>
                <a:rPr lang="en-US" altLang="zh-CN" sz="2000" dirty="0" err="1">
                  <a:solidFill>
                    <a:srgbClr val="1F2328"/>
                  </a:solidFill>
                  <a:latin typeface="-apple-system"/>
                </a:rPr>
                <a:t>Ultralytics</a:t>
              </a:r>
              <a:r>
                <a:rPr lang="en-US" altLang="zh-CN" sz="2000" dirty="0">
                  <a:solidFill>
                    <a:srgbClr val="1F2328"/>
                  </a:solidFill>
                  <a:latin typeface="-apple-system"/>
                </a:rPr>
                <a:t> with version </a:t>
              </a:r>
              <a:r>
                <a:rPr lang="fr-FR" altLang="zh-CN" sz="2000" b="0" i="0" dirty="0">
                  <a:solidFill>
                    <a:srgbClr val="1F2328"/>
                  </a:solidFill>
                  <a:effectLst/>
                  <a:latin typeface="ui-monospace"/>
                </a:rPr>
                <a:t>v8.0.201, MMCV: 2.00rc4, MMDet: 3.2.0, MMEngine: 0.8.4</a:t>
              </a:r>
              <a:endParaRPr lang="en-US" altLang="zh-CN" sz="2000" b="0" i="0" dirty="0">
                <a:solidFill>
                  <a:srgbClr val="1F2328"/>
                </a:solidFill>
                <a:effectLst/>
                <a:latin typeface="-apple-system"/>
              </a:endParaRPr>
            </a:p>
            <a:p>
              <a:pPr marL="342900" indent="-342900">
                <a:lnSpc>
                  <a:spcPct val="120000"/>
                </a:lnSpc>
                <a:buFont typeface="Arial" panose="020B0604020202020204" pitchFamily="34" charset="0"/>
                <a:buChar char="•"/>
              </a:pPr>
              <a:endParaRPr lang="en-US" altLang="zh-CN" sz="2000" b="0" i="0" dirty="0">
                <a:solidFill>
                  <a:srgbClr val="1F2328"/>
                </a:solidFill>
                <a:effectLst/>
                <a:latin typeface="-apple-system"/>
              </a:endParaRPr>
            </a:p>
            <a:p>
              <a:pPr>
                <a:lnSpc>
                  <a:spcPct val="120000"/>
                </a:lnSpc>
              </a:pP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任意多边形: 形状 10">
              <a:extLst>
                <a:ext uri="{FF2B5EF4-FFF2-40B4-BE49-F238E27FC236}">
                  <a16:creationId xmlns:a16="http://schemas.microsoft.com/office/drawing/2014/main" id="{9153F5C0-A1B6-C47D-AD19-7A9BE407B0F8}"/>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51687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F64B3-125F-7000-8CC1-638A8ADEF603}"/>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395F7D2-29FE-A669-CF07-31FB96785F18}"/>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A88D49D4-35C7-B6E3-31E7-CA0169A57D78}"/>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ACCA374E-B26F-4CF3-DCFA-1B1D81F4ED8E}"/>
                </a:ext>
              </a:extLst>
            </p:cNvPr>
            <p:cNvSpPr txBox="1"/>
            <p:nvPr/>
          </p:nvSpPr>
          <p:spPr>
            <a:xfrm>
              <a:off x="674373" y="180795"/>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Dataset</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7DDD5AED-C5C1-0654-FB6F-A9D9CE2945D9}"/>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a:extLst>
                <a:ext uri="{FF2B5EF4-FFF2-40B4-BE49-F238E27FC236}">
                  <a16:creationId xmlns:a16="http://schemas.microsoft.com/office/drawing/2014/main" id="{FDF402E4-14D2-DB38-DFE6-5936582866F4}"/>
                </a:ext>
              </a:extLst>
            </p:cNvPr>
            <p:cNvSpPr>
              <a:spLocks/>
            </p:cNvSpPr>
            <p:nvPr/>
          </p:nvSpPr>
          <p:spPr>
            <a:xfrm>
              <a:off x="783495" y="1055451"/>
              <a:ext cx="5532021" cy="3570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All the models are trained and tested on the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VisDrone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dataset.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VisDrone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is a dataset captured by various drone-mounted cameras from urban and country constitutions, consisting of 10209 high resolution(2000x1500) images with 12 object categories, here only accept the 10 over 12 real labels</a:t>
              </a:r>
              <a:r>
                <a:rPr kumimoji="1" lang="en-US" altLang="zh-CN" sz="1000" dirty="0">
                  <a:solidFill>
                    <a:schemeClr val="tx1"/>
                  </a:solidFill>
                  <a:latin typeface="Calibri" panose="020F0502020204030204" pitchFamily="34" charset="0"/>
                  <a:ea typeface="Calibri" panose="020F0502020204030204" pitchFamily="34" charset="0"/>
                  <a:cs typeface="Calibri" panose="020F0502020204030204" pitchFamily="34" charset="0"/>
                </a:rPr>
                <a:t>[1]</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a:t>
              </a:r>
            </a:p>
            <a:p>
              <a:pPr>
                <a:lnSpc>
                  <a:spcPct val="120000"/>
                </a:lnSpc>
              </a:pP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lang="en-US" altLang="zh-CN" sz="2000" b="1" i="0" dirty="0" err="1">
                  <a:solidFill>
                    <a:srgbClr val="212529"/>
                  </a:solidFill>
                  <a:effectLst/>
                  <a:latin typeface="Lato" panose="020F0502020204030203" pitchFamily="34" charset="0"/>
                </a:rPr>
                <a:t>VisDrone</a:t>
              </a:r>
              <a:r>
                <a:rPr lang="en-US" altLang="zh-CN" sz="2000" b="0" i="0" dirty="0">
                  <a:solidFill>
                    <a:srgbClr val="212529"/>
                  </a:solidFill>
                  <a:effectLst/>
                  <a:latin typeface="Lato" panose="020F0502020204030203" pitchFamily="34" charset="0"/>
                </a:rPr>
                <a:t> </a:t>
              </a:r>
              <a:r>
                <a:rPr lang="en-US" altLang="zh-CN" sz="2000" b="0" i="0" dirty="0">
                  <a:solidFill>
                    <a:srgbClr val="212529"/>
                  </a:solidFill>
                  <a:effectLst/>
                  <a:latin typeface="Calibri" panose="020F0502020204030204" pitchFamily="34" charset="0"/>
                  <a:ea typeface="Calibri" panose="020F0502020204030204" pitchFamily="34" charset="0"/>
                  <a:cs typeface="Calibri" panose="020F0502020204030204" pitchFamily="34" charset="0"/>
                </a:rPr>
                <a:t>is a large-scale benchmark with carefully annotated ground-truth for various important computer vision tasks, to make vision meet drones. The dataset is divided and 9188 images are used for training, 1020 images for validation and test in the experiments below.</a:t>
              </a: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任意多边形: 形状 10">
              <a:extLst>
                <a:ext uri="{FF2B5EF4-FFF2-40B4-BE49-F238E27FC236}">
                  <a16:creationId xmlns:a16="http://schemas.microsoft.com/office/drawing/2014/main" id="{D9A6C364-1BD9-0DD6-8F39-925F7F790DF6}"/>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文本框 2">
            <a:extLst>
              <a:ext uri="{FF2B5EF4-FFF2-40B4-BE49-F238E27FC236}">
                <a16:creationId xmlns:a16="http://schemas.microsoft.com/office/drawing/2014/main" id="{ACCD4DEF-A29B-66E4-035E-C68CAD4603A7}"/>
              </a:ext>
            </a:extLst>
          </p:cNvPr>
          <p:cNvSpPr txBox="1"/>
          <p:nvPr/>
        </p:nvSpPr>
        <p:spPr>
          <a:xfrm>
            <a:off x="1529431" y="6567123"/>
            <a:ext cx="7302273" cy="400110"/>
          </a:xfrm>
          <a:prstGeom prst="rect">
            <a:avLst/>
          </a:prstGeom>
          <a:noFill/>
        </p:spPr>
        <p:txBody>
          <a:bodyPr wrap="square" rtlCol="0">
            <a:spAutoFit/>
          </a:bodyPr>
          <a:lstStyle/>
          <a:p>
            <a:r>
              <a:rPr lang="en-US" altLang="zh-CN" sz="1000" dirty="0">
                <a:latin typeface="Calibri" panose="020F0502020204030204" pitchFamily="34" charset="0"/>
                <a:ea typeface="Calibri" panose="020F0502020204030204" pitchFamily="34" charset="0"/>
                <a:cs typeface="Calibri" panose="020F0502020204030204" pitchFamily="34" charset="0"/>
              </a:rPr>
              <a:t>[1]: 10 classes: </a:t>
            </a:r>
            <a:r>
              <a:rPr lang="en-US" altLang="zh-CN" sz="1000" b="0" dirty="0">
                <a:solidFill>
                  <a:srgbClr val="6A9955"/>
                </a:solidFill>
                <a:effectLst/>
                <a:latin typeface="Calibri" panose="020F0502020204030204" pitchFamily="34" charset="0"/>
                <a:ea typeface="Calibri" panose="020F0502020204030204" pitchFamily="34" charset="0"/>
                <a:cs typeface="Calibri" panose="020F0502020204030204" pitchFamily="34" charset="0"/>
              </a:rPr>
              <a:t>pedestrian, people, bicycle, car, van, truck, tricycle, awning-tricycle, bus, motor </a:t>
            </a:r>
            <a:r>
              <a:rPr lang="en-US" altLang="zh-CN" sz="1000" b="0" dirty="0">
                <a:effectLst/>
                <a:latin typeface="Calibri" panose="020F0502020204030204" pitchFamily="34" charset="0"/>
                <a:ea typeface="Calibri" panose="020F0502020204030204" pitchFamily="34" charset="0"/>
                <a:cs typeface="Calibri" panose="020F0502020204030204" pitchFamily="34" charset="0"/>
              </a:rPr>
              <a:t>Except </a:t>
            </a:r>
            <a:r>
              <a:rPr lang="en-US" altLang="zh-CN" sz="1000" dirty="0">
                <a:solidFill>
                  <a:srgbClr val="6A9955"/>
                </a:solidFill>
                <a:latin typeface="Calibri" panose="020F0502020204030204" pitchFamily="34" charset="0"/>
                <a:ea typeface="Calibri" panose="020F0502020204030204" pitchFamily="34" charset="0"/>
                <a:cs typeface="Calibri" panose="020F0502020204030204" pitchFamily="34" charset="0"/>
              </a:rPr>
              <a:t>ignored regions and other</a:t>
            </a:r>
            <a:r>
              <a:rPr lang="en-US" altLang="zh-CN" sz="1000" b="0" dirty="0">
                <a:effectLst/>
                <a:latin typeface="Calibri" panose="020F0502020204030204" pitchFamily="34" charset="0"/>
                <a:ea typeface="Calibri" panose="020F0502020204030204" pitchFamily="34" charset="0"/>
                <a:cs typeface="Calibri" panose="020F0502020204030204" pitchFamily="34" charset="0"/>
              </a:rPr>
              <a:t>.</a:t>
            </a:r>
          </a:p>
          <a:p>
            <a:endParaRPr lang="zh-CN" altLang="en-US" sz="1000"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80119DBF-2D08-BC60-4DDA-46D42847B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9256" y="1763284"/>
            <a:ext cx="4232745" cy="3174559"/>
          </a:xfrm>
          <a:prstGeom prst="rect">
            <a:avLst/>
          </a:prstGeom>
        </p:spPr>
      </p:pic>
    </p:spTree>
    <p:extLst>
      <p:ext uri="{BB962C8B-B14F-4D97-AF65-F5344CB8AC3E}">
        <p14:creationId xmlns:p14="http://schemas.microsoft.com/office/powerpoint/2010/main" val="3111132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wrap="none">
            <a:normAutofit/>
          </a:bodyPr>
          <a:lstStyle/>
          <a:p>
            <a:pPr lvl="0"/>
            <a:r>
              <a:rPr lang="en-US"/>
              <a:t>Agenda</a:t>
            </a:r>
          </a:p>
        </p:txBody>
      </p:sp>
      <p:sp>
        <p:nvSpPr>
          <p:cNvPr id="11" name="Content Placeholder 10"/>
          <p:cNvSpPr>
            <a:spLocks noGrp="1"/>
          </p:cNvSpPr>
          <p:nvPr>
            <p:ph sz="quarter" idx="1"/>
          </p:nvPr>
        </p:nvSpPr>
        <p:spPr/>
        <p:txBody>
          <a:bodyPr wrap="square">
            <a:normAutofit fontScale="92500" lnSpcReduction="10000"/>
          </a:bodyPr>
          <a:lstStyle/>
          <a:p>
            <a:pPr marL="0" indent="0">
              <a:buNone/>
            </a:pPr>
            <a:r>
              <a:rPr lang="en-US" altLang="zh-CN" dirty="0"/>
              <a:t>1. Introduction - What is Object Detection and Object Detection from UAV Perspective</a:t>
            </a:r>
          </a:p>
          <a:p>
            <a:pPr marL="0" indent="0">
              <a:buNone/>
            </a:pPr>
            <a:r>
              <a:rPr lang="en-US" altLang="zh-CN" dirty="0"/>
              <a:t>2. Domain Problem Analysis</a:t>
            </a:r>
          </a:p>
          <a:p>
            <a:pPr marL="0" indent="0">
              <a:buNone/>
            </a:pPr>
            <a:r>
              <a:rPr lang="en-US" altLang="zh-CN" dirty="0"/>
              <a:t>3. Past Work: What Has Been Done and Their Deficiencies</a:t>
            </a:r>
          </a:p>
          <a:p>
            <a:pPr marL="0" indent="0">
              <a:buNone/>
            </a:pPr>
            <a:r>
              <a:rPr lang="en-US" altLang="zh-CN" dirty="0"/>
              <a:t>4. Core Design of This Paper</a:t>
            </a:r>
          </a:p>
          <a:p>
            <a:pPr marL="0" indent="0">
              <a:buNone/>
            </a:pPr>
            <a:r>
              <a:rPr lang="en-US" altLang="zh-CN" dirty="0"/>
              <a:t>5. Code Analysis Corresponding to Each Design</a:t>
            </a:r>
          </a:p>
          <a:p>
            <a:pPr marL="0" indent="0">
              <a:buNone/>
            </a:pPr>
            <a:r>
              <a:rPr lang="en-US" altLang="zh-CN" dirty="0"/>
              <a:t>6. Experimental Results Comparison and Ablation Study</a:t>
            </a:r>
          </a:p>
          <a:p>
            <a:pPr marL="0" indent="0">
              <a:buNone/>
            </a:pPr>
            <a:r>
              <a:rPr lang="en-US" altLang="zh-CN" dirty="0"/>
              <a:t>7. Conclusion: Recap and Emphasis on What This Paper Has Achieved</a:t>
            </a:r>
            <a:endParaRPr lang="zh-CN" altLang="en-US" dirty="0"/>
          </a:p>
        </p:txBody>
      </p:sp>
    </p:spTree>
    <p:extLst>
      <p:ext uri="{BB962C8B-B14F-4D97-AF65-F5344CB8AC3E}">
        <p14:creationId xmlns:p14="http://schemas.microsoft.com/office/powerpoint/2010/main" val="3226148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B3400-9C0F-A31C-AC32-2429393B8BB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A4FD262-81A0-A776-14E8-687E2CDD2870}"/>
              </a:ext>
            </a:extLst>
          </p:cNvPr>
          <p:cNvGrpSpPr/>
          <p:nvPr/>
        </p:nvGrpSpPr>
        <p:grpSpPr>
          <a:xfrm>
            <a:off x="2512011" y="686453"/>
            <a:ext cx="6279575" cy="5982507"/>
            <a:chOff x="2512011" y="686453"/>
            <a:chExt cx="6279575" cy="5982507"/>
          </a:xfrm>
        </p:grpSpPr>
        <p:grpSp>
          <p:nvGrpSpPr>
            <p:cNvPr id="4" name="Group 3">
              <a:extLst>
                <a:ext uri="{FF2B5EF4-FFF2-40B4-BE49-F238E27FC236}">
                  <a16:creationId xmlns:a16="http://schemas.microsoft.com/office/drawing/2014/main" id="{731CA4D4-9C93-06DC-0328-92BBBCD80388}"/>
                </a:ext>
              </a:extLst>
            </p:cNvPr>
            <p:cNvGrpSpPr/>
            <p:nvPr/>
          </p:nvGrpSpPr>
          <p:grpSpPr>
            <a:xfrm>
              <a:off x="2512011" y="2578427"/>
              <a:ext cx="2904337" cy="2434008"/>
              <a:chOff x="2512011" y="2582156"/>
              <a:chExt cx="2904337" cy="2434008"/>
            </a:xfrm>
          </p:grpSpPr>
          <p:sp>
            <p:nvSpPr>
              <p:cNvPr id="19" name="Rectangle: Rounded Corners 18">
                <a:extLst>
                  <a:ext uri="{FF2B5EF4-FFF2-40B4-BE49-F238E27FC236}">
                    <a16:creationId xmlns:a16="http://schemas.microsoft.com/office/drawing/2014/main" id="{7E971246-923A-5F1D-50B6-F793C95C0E79}"/>
                  </a:ext>
                </a:extLst>
              </p:cNvPr>
              <p:cNvSpPr/>
              <p:nvPr/>
            </p:nvSpPr>
            <p:spPr>
              <a:xfrm>
                <a:off x="2512011" y="2582156"/>
                <a:ext cx="2904337" cy="2434008"/>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521F79CC-D534-FB63-CB42-30F3372504CF}"/>
                  </a:ext>
                </a:extLst>
              </p:cNvPr>
              <p:cNvSpPr txBox="1"/>
              <p:nvPr/>
            </p:nvSpPr>
            <p:spPr>
              <a:xfrm>
                <a:off x="2735431" y="3352299"/>
                <a:ext cx="2274842" cy="736805"/>
              </a:xfrm>
              <a:prstGeom prst="rect">
                <a:avLst/>
              </a:prstGeom>
              <a:noFill/>
            </p:spPr>
            <p:txBody>
              <a:bodyPr wrap="square" rtlCol="0">
                <a:spAutoFit/>
              </a:bodyPr>
              <a:lstStyle>
                <a:defPPr>
                  <a:defRPr lang="zh-CN"/>
                </a:defPPr>
                <a:lvl1pPr>
                  <a:lnSpc>
                    <a:spcPts val="1500"/>
                  </a:lnSpc>
                  <a:defRPr sz="900"/>
                </a:lvl1pPr>
              </a:lstStyle>
              <a:p>
                <a:pPr marL="171450" indent="-171450">
                  <a:lnSpc>
                    <a:spcPct val="120000"/>
                  </a:lnSpc>
                  <a:buFont typeface="Arial" panose="020B0604020202020204" pitchFamily="34" charset="0"/>
                  <a:buChar char="•"/>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a:t>
                </a:r>
                <a:endParaRPr lang="zh-CN" altLang="en-US" sz="1200" dirty="0">
                  <a:solidFill>
                    <a:srgbClr val="FFFFFF"/>
                  </a:solidFill>
                </a:endParaRPr>
              </a:p>
            </p:txBody>
          </p:sp>
          <p:sp>
            <p:nvSpPr>
              <p:cNvPr id="21" name="TextBox 20">
                <a:extLst>
                  <a:ext uri="{FF2B5EF4-FFF2-40B4-BE49-F238E27FC236}">
                    <a16:creationId xmlns:a16="http://schemas.microsoft.com/office/drawing/2014/main" id="{02EC1AB2-7424-1451-E04A-9DA0DDDC8340}"/>
                  </a:ext>
                </a:extLst>
              </p:cNvPr>
              <p:cNvSpPr txBox="1"/>
              <p:nvPr/>
            </p:nvSpPr>
            <p:spPr>
              <a:xfrm>
                <a:off x="3020977" y="2622155"/>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grpSp>
          <p:nvGrpSpPr>
            <p:cNvPr id="5" name="Group 4">
              <a:extLst>
                <a:ext uri="{FF2B5EF4-FFF2-40B4-BE49-F238E27FC236}">
                  <a16:creationId xmlns:a16="http://schemas.microsoft.com/office/drawing/2014/main" id="{2EE4917D-0F43-9C30-4BC4-17341C72EA8D}"/>
                </a:ext>
              </a:extLst>
            </p:cNvPr>
            <p:cNvGrpSpPr/>
            <p:nvPr/>
          </p:nvGrpSpPr>
          <p:grpSpPr>
            <a:xfrm>
              <a:off x="5604819" y="1225774"/>
              <a:ext cx="3075023" cy="2434008"/>
              <a:chOff x="5604819" y="2592923"/>
              <a:chExt cx="3075023" cy="2434008"/>
            </a:xfrm>
          </p:grpSpPr>
          <p:sp>
            <p:nvSpPr>
              <p:cNvPr id="14" name="Rectangle: Rounded Corners 13">
                <a:extLst>
                  <a:ext uri="{FF2B5EF4-FFF2-40B4-BE49-F238E27FC236}">
                    <a16:creationId xmlns:a16="http://schemas.microsoft.com/office/drawing/2014/main" id="{3C30B954-5576-3DC0-3593-66D9A4AAA95C}"/>
                  </a:ext>
                </a:extLst>
              </p:cNvPr>
              <p:cNvSpPr/>
              <p:nvPr/>
            </p:nvSpPr>
            <p:spPr>
              <a:xfrm>
                <a:off x="5604819" y="2592923"/>
                <a:ext cx="3075023" cy="2434008"/>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2C09F24E-8497-F016-F517-7B8B5EA6E895}"/>
                  </a:ext>
                </a:extLst>
              </p:cNvPr>
              <p:cNvSpPr txBox="1"/>
              <p:nvPr/>
            </p:nvSpPr>
            <p:spPr>
              <a:xfrm>
                <a:off x="6029010" y="3529326"/>
                <a:ext cx="2226640" cy="515206"/>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171450" indent="-171450">
                  <a:lnSpc>
                    <a:spcPct val="120000"/>
                  </a:lnSpc>
                  <a:buFont typeface="Arial" panose="020B0604020202020204" pitchFamily="34" charset="0"/>
                  <a:buChar char="•"/>
                </a:pPr>
                <a:r>
                  <a:rPr lang="en-US" altLang="zh-CN" sz="1200" dirty="0"/>
                  <a:t>53.6GFLOPs,0.1939e params</a:t>
                </a:r>
                <a:endParaRPr lang="en-US" altLang="zh-CN" dirty="0"/>
              </a:p>
            </p:txBody>
          </p:sp>
          <p:sp>
            <p:nvSpPr>
              <p:cNvPr id="16" name="TextBox 15">
                <a:extLst>
                  <a:ext uri="{FF2B5EF4-FFF2-40B4-BE49-F238E27FC236}">
                    <a16:creationId xmlns:a16="http://schemas.microsoft.com/office/drawing/2014/main" id="{2B7C6C35-034E-81C8-992A-A42CA8ACAA71}"/>
                  </a:ext>
                </a:extLst>
              </p:cNvPr>
              <p:cNvSpPr txBox="1"/>
              <p:nvPr/>
            </p:nvSpPr>
            <p:spPr>
              <a:xfrm>
                <a:off x="6350411" y="2723580"/>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grpSp>
          <p:nvGrpSpPr>
            <p:cNvPr id="6" name="Group 5">
              <a:extLst>
                <a:ext uri="{FF2B5EF4-FFF2-40B4-BE49-F238E27FC236}">
                  <a16:creationId xmlns:a16="http://schemas.microsoft.com/office/drawing/2014/main" id="{03EA9786-2FDF-3CAE-9D5A-38E121D460DE}"/>
                </a:ext>
              </a:extLst>
            </p:cNvPr>
            <p:cNvGrpSpPr/>
            <p:nvPr/>
          </p:nvGrpSpPr>
          <p:grpSpPr>
            <a:xfrm>
              <a:off x="5716563" y="3868095"/>
              <a:ext cx="3075023" cy="2800865"/>
              <a:chOff x="5716563" y="3989941"/>
              <a:chExt cx="3075023" cy="2800865"/>
            </a:xfrm>
          </p:grpSpPr>
          <p:sp>
            <p:nvSpPr>
              <p:cNvPr id="8" name="Rectangle: Rounded Corners 7">
                <a:extLst>
                  <a:ext uri="{FF2B5EF4-FFF2-40B4-BE49-F238E27FC236}">
                    <a16:creationId xmlns:a16="http://schemas.microsoft.com/office/drawing/2014/main" id="{02792A79-89F3-E568-0226-D7EA99B41CCE}"/>
                  </a:ext>
                </a:extLst>
              </p:cNvPr>
              <p:cNvSpPr/>
              <p:nvPr/>
            </p:nvSpPr>
            <p:spPr>
              <a:xfrm>
                <a:off x="5716563" y="3989941"/>
                <a:ext cx="3075023" cy="2800865"/>
              </a:xfrm>
              <a:prstGeom prst="roundRect">
                <a:avLst>
                  <a:gd name="adj" fmla="val 7307"/>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TextBox 8">
                <a:extLst>
                  <a:ext uri="{FF2B5EF4-FFF2-40B4-BE49-F238E27FC236}">
                    <a16:creationId xmlns:a16="http://schemas.microsoft.com/office/drawing/2014/main" id="{A26AEDC1-A8D5-D5CE-0801-DEE72B9D643C}"/>
                  </a:ext>
                </a:extLst>
              </p:cNvPr>
              <p:cNvSpPr txBox="1"/>
              <p:nvPr/>
            </p:nvSpPr>
            <p:spPr>
              <a:xfrm>
                <a:off x="5975459" y="4516805"/>
                <a:ext cx="2704383" cy="2143344"/>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285750" indent="-285750">
                  <a:lnSpc>
                    <a:spcPct val="120000"/>
                  </a:lnSpc>
                  <a:buFont typeface="Arial" panose="020B0604020202020204" pitchFamily="34" charset="0"/>
                  <a:buChar char="•"/>
                </a:pPr>
                <a:r>
                  <a:rPr lang="en-US" altLang="zh-CN" sz="1400" dirty="0">
                    <a:latin typeface="Calibri" panose="020F0502020204030204" pitchFamily="34" charset="0"/>
                    <a:ea typeface="Calibri" panose="020F0502020204030204" pitchFamily="34" charset="0"/>
                    <a:cs typeface="Calibri" panose="020F0502020204030204" pitchFamily="34" charset="0"/>
                  </a:rPr>
                  <a:t>The introduction of the Transformer concept has added numerous extension dimensions to subsequent model improvements and is also more suitable for integration with the design of models in other fields.</a:t>
                </a:r>
              </a:p>
            </p:txBody>
          </p:sp>
          <p:sp>
            <p:nvSpPr>
              <p:cNvPr id="10" name="TextBox 9">
                <a:extLst>
                  <a:ext uri="{FF2B5EF4-FFF2-40B4-BE49-F238E27FC236}">
                    <a16:creationId xmlns:a16="http://schemas.microsoft.com/office/drawing/2014/main" id="{94F79688-26FC-4654-89B3-C9EDF5760A4D}"/>
                  </a:ext>
                </a:extLst>
              </p:cNvPr>
              <p:cNvSpPr txBox="1"/>
              <p:nvPr/>
            </p:nvSpPr>
            <p:spPr>
              <a:xfrm>
                <a:off x="5975459" y="4126312"/>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Enhancing Scalability</a:t>
                </a:r>
                <a:endParaRPr lang="zh-CN" altLang="en-US" sz="1600" dirty="0"/>
              </a:p>
            </p:txBody>
          </p:sp>
        </p:grpSp>
        <p:sp>
          <p:nvSpPr>
            <p:cNvPr id="7" name="TextBox 6">
              <a:extLst>
                <a:ext uri="{FF2B5EF4-FFF2-40B4-BE49-F238E27FC236}">
                  <a16:creationId xmlns:a16="http://schemas.microsoft.com/office/drawing/2014/main" id="{10263994-9631-549E-D0C3-298A6DD688C4}"/>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92FA4638-B393-4385-3776-A5ABC90DA100}"/>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Tree>
    <p:custDataLst>
      <p:tags r:id="rId1"/>
    </p:custDataLst>
    <p:extLst>
      <p:ext uri="{BB962C8B-B14F-4D97-AF65-F5344CB8AC3E}">
        <p14:creationId xmlns:p14="http://schemas.microsoft.com/office/powerpoint/2010/main" val="1914625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E67D-E250-782B-D40E-CBFE2EC2214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918594E-A8A3-32FB-34F5-8DCE05403A94}"/>
              </a:ext>
            </a:extLst>
          </p:cNvPr>
          <p:cNvGrpSpPr/>
          <p:nvPr/>
        </p:nvGrpSpPr>
        <p:grpSpPr>
          <a:xfrm>
            <a:off x="212035" y="686453"/>
            <a:ext cx="8467807" cy="4046099"/>
            <a:chOff x="212035" y="686453"/>
            <a:chExt cx="8467807" cy="4046099"/>
          </a:xfrm>
        </p:grpSpPr>
        <p:grpSp>
          <p:nvGrpSpPr>
            <p:cNvPr id="5" name="Group 4">
              <a:extLst>
                <a:ext uri="{FF2B5EF4-FFF2-40B4-BE49-F238E27FC236}">
                  <a16:creationId xmlns:a16="http://schemas.microsoft.com/office/drawing/2014/main" id="{4543A806-6BBD-CB98-23D4-5BCB685C7199}"/>
                </a:ext>
              </a:extLst>
            </p:cNvPr>
            <p:cNvGrpSpPr/>
            <p:nvPr/>
          </p:nvGrpSpPr>
          <p:grpSpPr>
            <a:xfrm>
              <a:off x="212035" y="2695213"/>
              <a:ext cx="2406583" cy="2037339"/>
              <a:chOff x="212035" y="4062362"/>
              <a:chExt cx="2406583" cy="2037339"/>
            </a:xfrm>
          </p:grpSpPr>
          <p:sp>
            <p:nvSpPr>
              <p:cNvPr id="14" name="Rectangle: Rounded Corners 13">
                <a:extLst>
                  <a:ext uri="{FF2B5EF4-FFF2-40B4-BE49-F238E27FC236}">
                    <a16:creationId xmlns:a16="http://schemas.microsoft.com/office/drawing/2014/main" id="{82BEC219-8862-349C-9FE4-5FE4DD530FA3}"/>
                  </a:ext>
                </a:extLst>
              </p:cNvPr>
              <p:cNvSpPr/>
              <p:nvPr/>
            </p:nvSpPr>
            <p:spPr>
              <a:xfrm>
                <a:off x="212035" y="4062362"/>
                <a:ext cx="2406583" cy="2037339"/>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B08E7246-95C5-9C25-0627-6CA5F4A1FECA}"/>
                  </a:ext>
                </a:extLst>
              </p:cNvPr>
              <p:cNvSpPr txBox="1"/>
              <p:nvPr/>
            </p:nvSpPr>
            <p:spPr>
              <a:xfrm>
                <a:off x="315192" y="4854398"/>
                <a:ext cx="1662443" cy="736805"/>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en-US" altLang="zh-CN" sz="1200" dirty="0"/>
                  <a:t>53.6GFLOPs,0.1939e params, beats middle size of YOLOs.</a:t>
                </a:r>
                <a:endParaRPr lang="en-US" altLang="zh-CN" dirty="0"/>
              </a:p>
            </p:txBody>
          </p:sp>
          <p:sp>
            <p:nvSpPr>
              <p:cNvPr id="16" name="TextBox 15">
                <a:extLst>
                  <a:ext uri="{FF2B5EF4-FFF2-40B4-BE49-F238E27FC236}">
                    <a16:creationId xmlns:a16="http://schemas.microsoft.com/office/drawing/2014/main" id="{E9BB32CD-40C7-EFE6-26FC-E966A1351478}"/>
                  </a:ext>
                </a:extLst>
              </p:cNvPr>
              <p:cNvSpPr txBox="1"/>
              <p:nvPr/>
            </p:nvSpPr>
            <p:spPr>
              <a:xfrm>
                <a:off x="315192" y="4307531"/>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sp>
          <p:nvSpPr>
            <p:cNvPr id="7" name="TextBox 6">
              <a:extLst>
                <a:ext uri="{FF2B5EF4-FFF2-40B4-BE49-F238E27FC236}">
                  <a16:creationId xmlns:a16="http://schemas.microsoft.com/office/drawing/2014/main" id="{5DF77C36-85EF-7D97-7631-4DB4CB3219D1}"/>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662B525D-7569-47CD-78B1-2A0A9FD9FE51}"/>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4" name="图片 3">
            <a:extLst>
              <a:ext uri="{FF2B5EF4-FFF2-40B4-BE49-F238E27FC236}">
                <a16:creationId xmlns:a16="http://schemas.microsoft.com/office/drawing/2014/main" id="{8367EAA7-2F71-4783-D08D-21E3FBFA1551}"/>
              </a:ext>
            </a:extLst>
          </p:cNvPr>
          <p:cNvPicPr>
            <a:picLocks noChangeAspect="1"/>
          </p:cNvPicPr>
          <p:nvPr/>
        </p:nvPicPr>
        <p:blipFill>
          <a:blip r:embed="rId4"/>
          <a:stretch>
            <a:fillRect/>
          </a:stretch>
        </p:blipFill>
        <p:spPr>
          <a:xfrm>
            <a:off x="2754327" y="2457290"/>
            <a:ext cx="9103915" cy="2575123"/>
          </a:xfrm>
          <a:prstGeom prst="rect">
            <a:avLst/>
          </a:prstGeom>
        </p:spPr>
      </p:pic>
    </p:spTree>
    <p:custDataLst>
      <p:tags r:id="rId1"/>
    </p:custDataLst>
    <p:extLst>
      <p:ext uri="{BB962C8B-B14F-4D97-AF65-F5344CB8AC3E}">
        <p14:creationId xmlns:p14="http://schemas.microsoft.com/office/powerpoint/2010/main" val="3370939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F031-BB61-B7E5-C8A0-7ED04AC5E71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9CBB17B-C2BB-6710-4022-32D02F93E54A}"/>
              </a:ext>
            </a:extLst>
          </p:cNvPr>
          <p:cNvGrpSpPr/>
          <p:nvPr/>
        </p:nvGrpSpPr>
        <p:grpSpPr>
          <a:xfrm>
            <a:off x="175886" y="686453"/>
            <a:ext cx="8503956" cy="4839704"/>
            <a:chOff x="175886" y="686453"/>
            <a:chExt cx="8503956" cy="4839704"/>
          </a:xfrm>
        </p:grpSpPr>
        <p:grpSp>
          <p:nvGrpSpPr>
            <p:cNvPr id="4" name="Group 3">
              <a:extLst>
                <a:ext uri="{FF2B5EF4-FFF2-40B4-BE49-F238E27FC236}">
                  <a16:creationId xmlns:a16="http://schemas.microsoft.com/office/drawing/2014/main" id="{70B486CE-C584-161F-0002-E2EDE73F79AA}"/>
                </a:ext>
              </a:extLst>
            </p:cNvPr>
            <p:cNvGrpSpPr/>
            <p:nvPr/>
          </p:nvGrpSpPr>
          <p:grpSpPr>
            <a:xfrm>
              <a:off x="175886" y="2357054"/>
              <a:ext cx="2497018" cy="3169103"/>
              <a:chOff x="175886" y="2360783"/>
              <a:chExt cx="2497018" cy="3169103"/>
            </a:xfrm>
          </p:grpSpPr>
          <p:sp>
            <p:nvSpPr>
              <p:cNvPr id="19" name="Rectangle: Rounded Corners 18">
                <a:extLst>
                  <a:ext uri="{FF2B5EF4-FFF2-40B4-BE49-F238E27FC236}">
                    <a16:creationId xmlns:a16="http://schemas.microsoft.com/office/drawing/2014/main" id="{D35F05B7-838C-42BF-D0A0-E625EF75B99D}"/>
                  </a:ext>
                </a:extLst>
              </p:cNvPr>
              <p:cNvSpPr/>
              <p:nvPr/>
            </p:nvSpPr>
            <p:spPr>
              <a:xfrm>
                <a:off x="175886" y="2360783"/>
                <a:ext cx="2497018" cy="3169103"/>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33F68003-5C77-FEAE-0234-50801BB00734}"/>
                  </a:ext>
                </a:extLst>
              </p:cNvPr>
              <p:cNvSpPr txBox="1"/>
              <p:nvPr/>
            </p:nvSpPr>
            <p:spPr>
              <a:xfrm>
                <a:off x="373193" y="3494725"/>
                <a:ext cx="2234835" cy="162320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 It surpasses the medium-sized YOLOs by more than 6 percentage points in mean average precision </a:t>
                </a:r>
                <a:r>
                  <a:rPr lang="en-US" altLang="zh-CN" sz="1200">
                    <a:solidFill>
                      <a:srgbClr val="FFFFFF"/>
                    </a:solidFill>
                  </a:rPr>
                  <a:t>at IoU:50.</a:t>
                </a:r>
                <a:endParaRPr lang="zh-CN" altLang="en-US" sz="1200" dirty="0">
                  <a:solidFill>
                    <a:srgbClr val="FFFFFF"/>
                  </a:solidFill>
                </a:endParaRPr>
              </a:p>
            </p:txBody>
          </p:sp>
          <p:sp>
            <p:nvSpPr>
              <p:cNvPr id="21" name="TextBox 20">
                <a:extLst>
                  <a:ext uri="{FF2B5EF4-FFF2-40B4-BE49-F238E27FC236}">
                    <a16:creationId xmlns:a16="http://schemas.microsoft.com/office/drawing/2014/main" id="{77B84889-86A4-9824-CF62-BD3D3BACF336}"/>
                  </a:ext>
                </a:extLst>
              </p:cNvPr>
              <p:cNvSpPr txBox="1"/>
              <p:nvPr/>
            </p:nvSpPr>
            <p:spPr>
              <a:xfrm>
                <a:off x="373193" y="2947858"/>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sp>
          <p:nvSpPr>
            <p:cNvPr id="7" name="TextBox 6">
              <a:extLst>
                <a:ext uri="{FF2B5EF4-FFF2-40B4-BE49-F238E27FC236}">
                  <a16:creationId xmlns:a16="http://schemas.microsoft.com/office/drawing/2014/main" id="{28C585D7-4E16-D299-6F16-33810BC3440C}"/>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4F3B4960-8574-C0E4-2F7C-57F208A72D17}"/>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5" name="图片 4">
            <a:extLst>
              <a:ext uri="{FF2B5EF4-FFF2-40B4-BE49-F238E27FC236}">
                <a16:creationId xmlns:a16="http://schemas.microsoft.com/office/drawing/2014/main" id="{346FCC6A-0AA9-C325-4689-A101E9C1CB7D}"/>
              </a:ext>
            </a:extLst>
          </p:cNvPr>
          <p:cNvPicPr>
            <a:picLocks noChangeAspect="1"/>
          </p:cNvPicPr>
          <p:nvPr/>
        </p:nvPicPr>
        <p:blipFill>
          <a:blip r:embed="rId3"/>
          <a:stretch>
            <a:fillRect/>
          </a:stretch>
        </p:blipFill>
        <p:spPr>
          <a:xfrm>
            <a:off x="2862778" y="1376146"/>
            <a:ext cx="9059186" cy="4795401"/>
          </a:xfrm>
          <a:prstGeom prst="rect">
            <a:avLst/>
          </a:prstGeom>
        </p:spPr>
      </p:pic>
    </p:spTree>
    <p:custDataLst>
      <p:tags r:id="rId1"/>
    </p:custDataLst>
    <p:extLst>
      <p:ext uri="{BB962C8B-B14F-4D97-AF65-F5344CB8AC3E}">
        <p14:creationId xmlns:p14="http://schemas.microsoft.com/office/powerpoint/2010/main" val="272773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6A7C1-A2FA-A199-5F22-3EA2C323A33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41EC295-5D24-8223-B3E4-59537950AC22}"/>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
        <p:nvSpPr>
          <p:cNvPr id="2" name="文本框 1">
            <a:extLst>
              <a:ext uri="{FF2B5EF4-FFF2-40B4-BE49-F238E27FC236}">
                <a16:creationId xmlns:a16="http://schemas.microsoft.com/office/drawing/2014/main" id="{E4AA449E-9EDC-8CEF-BA1C-AED553A47CA4}"/>
              </a:ext>
            </a:extLst>
          </p:cNvPr>
          <p:cNvSpPr txBox="1"/>
          <p:nvPr/>
        </p:nvSpPr>
        <p:spPr>
          <a:xfrm>
            <a:off x="4646211" y="249184"/>
            <a:ext cx="4683318" cy="461665"/>
          </a:xfrm>
          <a:prstGeom prst="rect">
            <a:avLst/>
          </a:prstGeom>
          <a:noFill/>
        </p:spPr>
        <p:txBody>
          <a:bodyPr wrap="square" rtlCol="0">
            <a:spAutoFit/>
          </a:bodyPr>
          <a:lstStyle/>
          <a:p>
            <a:r>
              <a:rPr lang="en-US" altLang="zh-CN" sz="2400" dirty="0">
                <a:latin typeface="Calibri" panose="020F0502020204030204" pitchFamily="34" charset="0"/>
                <a:ea typeface="Calibri" panose="020F0502020204030204" pitchFamily="34" charset="0"/>
                <a:cs typeface="Calibri" panose="020F0502020204030204" pitchFamily="34" charset="0"/>
              </a:rPr>
              <a:t>Visual Results</a:t>
            </a:r>
            <a:endParaRPr lang="zh-CN" altLang="en-US" sz="2400" dirty="0">
              <a:latin typeface="Calibri" panose="020F0502020204030204" pitchFamily="34" charset="0"/>
              <a:cs typeface="Calibri" panose="020F0502020204030204" pitchFamily="34" charset="0"/>
            </a:endParaRPr>
          </a:p>
        </p:txBody>
      </p:sp>
      <p:pic>
        <p:nvPicPr>
          <p:cNvPr id="6" name="图片 5">
            <a:extLst>
              <a:ext uri="{FF2B5EF4-FFF2-40B4-BE49-F238E27FC236}">
                <a16:creationId xmlns:a16="http://schemas.microsoft.com/office/drawing/2014/main" id="{95A409EA-5713-AF9D-5491-2D58E4D87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32" y="920860"/>
            <a:ext cx="9134475" cy="5143500"/>
          </a:xfrm>
          <a:prstGeom prst="rect">
            <a:avLst/>
          </a:prstGeom>
        </p:spPr>
      </p:pic>
      <p:pic>
        <p:nvPicPr>
          <p:cNvPr id="9" name="图片 8">
            <a:extLst>
              <a:ext uri="{FF2B5EF4-FFF2-40B4-BE49-F238E27FC236}">
                <a16:creationId xmlns:a16="http://schemas.microsoft.com/office/drawing/2014/main" id="{C401ACDB-08AC-D6DA-05F6-3DF4692DA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936" y="817328"/>
            <a:ext cx="9708543" cy="5457043"/>
          </a:xfrm>
          <a:prstGeom prst="rect">
            <a:avLst/>
          </a:prstGeom>
        </p:spPr>
      </p:pic>
      <p:pic>
        <p:nvPicPr>
          <p:cNvPr id="12" name="图片 11">
            <a:extLst>
              <a:ext uri="{FF2B5EF4-FFF2-40B4-BE49-F238E27FC236}">
                <a16:creationId xmlns:a16="http://schemas.microsoft.com/office/drawing/2014/main" id="{292EF4B3-0F8F-3536-E454-52937E6B5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517" y="611576"/>
            <a:ext cx="10198483" cy="5762067"/>
          </a:xfrm>
          <a:prstGeom prst="rect">
            <a:avLst/>
          </a:prstGeom>
        </p:spPr>
      </p:pic>
    </p:spTree>
    <p:custDataLst>
      <p:tags r:id="rId1"/>
    </p:custDataLst>
    <p:extLst>
      <p:ext uri="{BB962C8B-B14F-4D97-AF65-F5344CB8AC3E}">
        <p14:creationId xmlns:p14="http://schemas.microsoft.com/office/powerpoint/2010/main" val="26364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trips(down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xit" presetSubtype="0" fill="hold" nodeType="clickEffect">
                                  <p:stCondLst>
                                    <p:cond delay="0"/>
                                  </p:stCondLst>
                                  <p:childTnLst>
                                    <p:animEffect transition="out" filter="wipe(down)">
                                      <p:cBhvr>
                                        <p:cTn id="31" dur="180" accel="50000">
                                          <p:stCondLst>
                                            <p:cond delay="1820"/>
                                          </p:stCondLst>
                                        </p:cTn>
                                        <p:tgtEl>
                                          <p:spTgt spid="12"/>
                                        </p:tgtEl>
                                      </p:cBhvr>
                                    </p:animEffect>
                                    <p:anim calcmode="lin" valueType="num">
                                      <p:cBhvr>
                                        <p:cTn id="32"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33"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34"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5"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6"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7"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8"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39" dur="26">
                                          <p:stCondLst>
                                            <p:cond delay="620"/>
                                          </p:stCondLst>
                                        </p:cTn>
                                        <p:tgtEl>
                                          <p:spTgt spid="12"/>
                                        </p:tgtEl>
                                      </p:cBhvr>
                                      <p:to x="100000" y="60000"/>
                                    </p:animScale>
                                    <p:animScale>
                                      <p:cBhvr>
                                        <p:cTn id="40" dur="166" decel="50000">
                                          <p:stCondLst>
                                            <p:cond delay="646"/>
                                          </p:stCondLst>
                                        </p:cTn>
                                        <p:tgtEl>
                                          <p:spTgt spid="12"/>
                                        </p:tgtEl>
                                      </p:cBhvr>
                                      <p:to x="100000" y="100000"/>
                                    </p:animScale>
                                    <p:animScale>
                                      <p:cBhvr>
                                        <p:cTn id="41" dur="26">
                                          <p:stCondLst>
                                            <p:cond delay="1312"/>
                                          </p:stCondLst>
                                        </p:cTn>
                                        <p:tgtEl>
                                          <p:spTgt spid="12"/>
                                        </p:tgtEl>
                                      </p:cBhvr>
                                      <p:to x="100000" y="80000"/>
                                    </p:animScale>
                                    <p:animScale>
                                      <p:cBhvr>
                                        <p:cTn id="42" dur="166" decel="50000">
                                          <p:stCondLst>
                                            <p:cond delay="1338"/>
                                          </p:stCondLst>
                                        </p:cTn>
                                        <p:tgtEl>
                                          <p:spTgt spid="12"/>
                                        </p:tgtEl>
                                      </p:cBhvr>
                                      <p:to x="100000" y="100000"/>
                                    </p:animScale>
                                    <p:animScale>
                                      <p:cBhvr>
                                        <p:cTn id="43" dur="26">
                                          <p:stCondLst>
                                            <p:cond delay="1642"/>
                                          </p:stCondLst>
                                        </p:cTn>
                                        <p:tgtEl>
                                          <p:spTgt spid="12"/>
                                        </p:tgtEl>
                                      </p:cBhvr>
                                      <p:to x="100000" y="90000"/>
                                    </p:animScale>
                                    <p:animScale>
                                      <p:cBhvr>
                                        <p:cTn id="44" dur="166" decel="50000">
                                          <p:stCondLst>
                                            <p:cond delay="1668"/>
                                          </p:stCondLst>
                                        </p:cTn>
                                        <p:tgtEl>
                                          <p:spTgt spid="12"/>
                                        </p:tgtEl>
                                      </p:cBhvr>
                                      <p:to x="100000" y="100000"/>
                                    </p:animScale>
                                    <p:animScale>
                                      <p:cBhvr>
                                        <p:cTn id="45" dur="26">
                                          <p:stCondLst>
                                            <p:cond delay="1808"/>
                                          </p:stCondLst>
                                        </p:cTn>
                                        <p:tgtEl>
                                          <p:spTgt spid="12"/>
                                        </p:tgtEl>
                                      </p:cBhvr>
                                      <p:to x="100000" y="95000"/>
                                    </p:animScale>
                                    <p:animScale>
                                      <p:cBhvr>
                                        <p:cTn id="46" dur="166" decel="50000">
                                          <p:stCondLst>
                                            <p:cond delay="1834"/>
                                          </p:stCondLst>
                                        </p:cTn>
                                        <p:tgtEl>
                                          <p:spTgt spid="12"/>
                                        </p:tgtEl>
                                      </p:cBhvr>
                                      <p:to x="100000" y="100000"/>
                                    </p:animScale>
                                    <p:set>
                                      <p:cBhvr>
                                        <p:cTn id="4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2B0ED-2FF0-79C0-268C-B5F74078ED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447EB75-3BD9-582E-E6D2-40E3ED7433C4}"/>
              </a:ext>
            </a:extLst>
          </p:cNvPr>
          <p:cNvSpPr>
            <a:spLocks noGrp="1"/>
          </p:cNvSpPr>
          <p:nvPr>
            <p:ph type="title"/>
          </p:nvPr>
        </p:nvSpPr>
        <p:spPr/>
        <p:txBody>
          <a:bodyPr wrap="square">
            <a:noAutofit/>
          </a:bodyPr>
          <a:lstStyle/>
          <a:p>
            <a:pPr lvl="0"/>
            <a:r>
              <a:rPr lang="en-US" dirty="0"/>
              <a:t>07.Conclusion</a:t>
            </a:r>
          </a:p>
        </p:txBody>
      </p:sp>
      <p:sp>
        <p:nvSpPr>
          <p:cNvPr id="25" name="Text Placeholder 24">
            <a:extLst>
              <a:ext uri="{FF2B5EF4-FFF2-40B4-BE49-F238E27FC236}">
                <a16:creationId xmlns:a16="http://schemas.microsoft.com/office/drawing/2014/main" id="{3B8F6F57-8B5E-110C-26BA-B915FEAD31E1}"/>
              </a:ext>
            </a:extLst>
          </p:cNvPr>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1195072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DD7B8-7041-AC5C-811E-87FA5D7453D7}"/>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BD03764-1F7B-E4B7-34CB-CA89BFFB6B5D}"/>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A5F0F1CF-8EA5-5A6C-C916-CEC5E02A3EBC}"/>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53909E26-FD0C-E5D3-8503-E32784058310}"/>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Conclusion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94A841A4-FB36-E6BC-FBE2-01732377CF81}"/>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4BED7C9D-E6AF-9FE9-3265-D885033BC5A4}"/>
                </a:ext>
              </a:extLst>
            </p:cNvPr>
            <p:cNvGrpSpPr/>
            <p:nvPr/>
          </p:nvGrpSpPr>
          <p:grpSpPr>
            <a:xfrm>
              <a:off x="660400" y="2027491"/>
              <a:ext cx="5422900" cy="3013991"/>
              <a:chOff x="660400" y="2027491"/>
              <a:chExt cx="5422900" cy="3013991"/>
            </a:xfrm>
          </p:grpSpPr>
          <p:sp>
            <p:nvSpPr>
              <p:cNvPr id="2" name="矩形 1">
                <a:extLst>
                  <a:ext uri="{FF2B5EF4-FFF2-40B4-BE49-F238E27FC236}">
                    <a16:creationId xmlns:a16="http://schemas.microsoft.com/office/drawing/2014/main" id="{078F38F1-E332-05D1-CAB7-5A056DDE9C2F}"/>
                  </a:ext>
                </a:extLst>
              </p:cNvPr>
              <p:cNvSpPr>
                <a:spLocks/>
              </p:cNvSpPr>
              <p:nvPr/>
            </p:nvSpPr>
            <p:spPr>
              <a:xfrm>
                <a:off x="660400" y="2480691"/>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In this work, we compare the difference between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GSConv</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-RTDETR with YOLOs. We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digged</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further into the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ultralytics</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library and practice more about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constructe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a combined model and analysis the performance between models.</a:t>
                </a:r>
              </a:p>
            </p:txBody>
          </p:sp>
          <p:sp>
            <p:nvSpPr>
              <p:cNvPr id="3" name="矩形 2">
                <a:extLst>
                  <a:ext uri="{FF2B5EF4-FFF2-40B4-BE49-F238E27FC236}">
                    <a16:creationId xmlns:a16="http://schemas.microsoft.com/office/drawing/2014/main" id="{1A721E36-3CA4-45E9-D1BF-E2302829A36B}"/>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kumimoji="1" lang="en-US" altLang="zh-CN" b="1" dirty="0">
                  <a:solidFill>
                    <a:schemeClr val="tx1"/>
                  </a:solidFill>
                  <a:latin typeface="Arial" panose="020B0604020202020204" pitchFamily="34" charset="0"/>
                  <a:ea typeface="微软雅黑" panose="020B0503020204020204" pitchFamily="34" charset="-122"/>
                </a:endParaRPr>
              </a:p>
            </p:txBody>
          </p:sp>
        </p:grpSp>
        <p:sp>
          <p:nvSpPr>
            <p:cNvPr id="11" name="任意多边形: 形状 10">
              <a:extLst>
                <a:ext uri="{FF2B5EF4-FFF2-40B4-BE49-F238E27FC236}">
                  <a16:creationId xmlns:a16="http://schemas.microsoft.com/office/drawing/2014/main" id="{5F82F063-D88F-D69A-7375-4D4C47236A7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57020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a:t>Thank You</a:t>
            </a:r>
          </a:p>
        </p:txBody>
      </p:sp>
      <p:sp>
        <p:nvSpPr>
          <p:cNvPr id="4" name="Text Placeholder 3"/>
          <p:cNvSpPr>
            <a:spLocks noGrp="1"/>
          </p:cNvSpPr>
          <p:nvPr>
            <p:ph type="body" sz="quarter" idx="13"/>
          </p:nvPr>
        </p:nvSpPr>
        <p:spPr/>
        <p:txBody>
          <a:bodyPr wrap="square">
            <a:normAutofit/>
          </a:bodyPr>
          <a:lstStyle/>
          <a:p>
            <a:pPr lvl="0"/>
            <a:r>
              <a:rPr lang="en-US" altLang="zh-CN" dirty="0"/>
              <a:t>Yiren QIU</a:t>
            </a:r>
            <a:endParaRPr lang="en-US" dirty="0"/>
          </a:p>
        </p:txBody>
      </p:sp>
      <p:sp>
        <p:nvSpPr>
          <p:cNvPr id="3" name="文本框 2">
            <a:extLst>
              <a:ext uri="{FF2B5EF4-FFF2-40B4-BE49-F238E27FC236}">
                <a16:creationId xmlns:a16="http://schemas.microsoft.com/office/drawing/2014/main" id="{62C93DBB-1F68-4C8E-A449-6CD5223B664E}"/>
              </a:ext>
            </a:extLst>
          </p:cNvPr>
          <p:cNvSpPr txBox="1"/>
          <p:nvPr/>
        </p:nvSpPr>
        <p:spPr>
          <a:xfrm>
            <a:off x="9811910" y="6194066"/>
            <a:ext cx="1706989" cy="276999"/>
          </a:xfrm>
          <a:prstGeom prst="rect">
            <a:avLst/>
          </a:prstGeom>
          <a:noFill/>
        </p:spPr>
        <p:txBody>
          <a:bodyPr wrap="square" rtlCol="0">
            <a:spAutoFit/>
          </a:bodyPr>
          <a:lstStyle/>
          <a:p>
            <a:pPr algn="r"/>
            <a:r>
              <a:rPr lang="en-US" altLang="zh-CN" sz="1200" dirty="0" err="1"/>
              <a:t>Ghous</a:t>
            </a:r>
            <a:r>
              <a:rPr lang="en-US" altLang="zh-CN" sz="1200" dirty="0"/>
              <a:t> Iqbal</a:t>
            </a:r>
            <a:endParaRPr lang="zh-CN" altLang="en-US" sz="1200" dirty="0"/>
          </a:p>
        </p:txBody>
      </p:sp>
    </p:spTree>
    <p:custDataLst>
      <p:tags r:id="rId1"/>
    </p:custDataLst>
    <p:extLst>
      <p:ext uri="{BB962C8B-B14F-4D97-AF65-F5344CB8AC3E}">
        <p14:creationId xmlns:p14="http://schemas.microsoft.com/office/powerpoint/2010/main" val="3181327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01.</a:t>
            </a:r>
            <a:r>
              <a:rPr lang="en-US" altLang="zh-CN" dirty="0"/>
              <a:t>Introduction</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098976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F16B62-FC88-2B0D-0E1A-E39DE6B4287F}"/>
              </a:ext>
            </a:extLst>
          </p:cNvPr>
          <p:cNvGrpSpPr/>
          <p:nvPr/>
        </p:nvGrpSpPr>
        <p:grpSpPr>
          <a:xfrm>
            <a:off x="-1" y="875413"/>
            <a:ext cx="10066632" cy="4423557"/>
            <a:chOff x="-1" y="875413"/>
            <a:chExt cx="10066632" cy="4423557"/>
          </a:xfrm>
        </p:grpSpPr>
        <p:grpSp>
          <p:nvGrpSpPr>
            <p:cNvPr id="4" name="Group 3">
              <a:extLst>
                <a:ext uri="{FF2B5EF4-FFF2-40B4-BE49-F238E27FC236}">
                  <a16:creationId xmlns:a16="http://schemas.microsoft.com/office/drawing/2014/main" id="{31651A5D-505B-3135-AE91-08D29931645A}"/>
                </a:ext>
              </a:extLst>
            </p:cNvPr>
            <p:cNvGrpSpPr/>
            <p:nvPr/>
          </p:nvGrpSpPr>
          <p:grpSpPr>
            <a:xfrm>
              <a:off x="2125370" y="2736546"/>
              <a:ext cx="2266999" cy="2562424"/>
              <a:chOff x="2126439" y="2627341"/>
              <a:chExt cx="2266999" cy="2562424"/>
            </a:xfrm>
          </p:grpSpPr>
          <p:sp>
            <p:nvSpPr>
              <p:cNvPr id="21" name="Rectangle: Rounded Corners 20">
                <a:extLst>
                  <a:ext uri="{FF2B5EF4-FFF2-40B4-BE49-F238E27FC236}">
                    <a16:creationId xmlns:a16="http://schemas.microsoft.com/office/drawing/2014/main" id="{EC1B6332-71F6-1583-1038-89EAD72F436D}"/>
                  </a:ext>
                </a:extLst>
              </p:cNvPr>
              <p:cNvSpPr/>
              <p:nvPr/>
            </p:nvSpPr>
            <p:spPr>
              <a:xfrm>
                <a:off x="2281781" y="2729411"/>
                <a:ext cx="2111657" cy="2460354"/>
              </a:xfrm>
              <a:prstGeom prst="roundRect">
                <a:avLst>
                  <a:gd name="adj" fmla="val 928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22" name="Rectangle: Rounded Corners 21">
                <a:extLst>
                  <a:ext uri="{FF2B5EF4-FFF2-40B4-BE49-F238E27FC236}">
                    <a16:creationId xmlns:a16="http://schemas.microsoft.com/office/drawing/2014/main" id="{19920DC5-8587-4F68-678A-A8C8A6137B07}"/>
                  </a:ext>
                </a:extLst>
              </p:cNvPr>
              <p:cNvSpPr/>
              <p:nvPr/>
            </p:nvSpPr>
            <p:spPr>
              <a:xfrm>
                <a:off x="2126439" y="2627341"/>
                <a:ext cx="360001" cy="36000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23" name="TextBox 22">
                <a:extLst>
                  <a:ext uri="{FF2B5EF4-FFF2-40B4-BE49-F238E27FC236}">
                    <a16:creationId xmlns:a16="http://schemas.microsoft.com/office/drawing/2014/main" id="{DDD31980-6549-B1B1-C235-5842A7CAE404}"/>
                  </a:ext>
                </a:extLst>
              </p:cNvPr>
              <p:cNvSpPr txBox="1"/>
              <p:nvPr/>
            </p:nvSpPr>
            <p:spPr>
              <a:xfrm>
                <a:off x="2486440" y="3452195"/>
                <a:ext cx="1723230" cy="400110"/>
              </a:xfrm>
              <a:prstGeom prst="rect">
                <a:avLst/>
              </a:prstGeom>
              <a:noFill/>
            </p:spPr>
            <p:txBody>
              <a:bodyPr wrap="none" rtlCol="0" anchor="b" anchorCtr="0">
                <a:normAutofit/>
              </a:bodyPr>
              <a:lstStyle/>
              <a:p>
                <a:pPr algn="ctr">
                  <a:lnSpc>
                    <a:spcPct val="100000"/>
                  </a:lnSpc>
                </a:pPr>
                <a:r>
                  <a:rPr lang="en-US" altLang="zh-CN"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Object detection</a:t>
                </a:r>
                <a:endParaRPr lang="zh-CN" altLang="en-US"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24" name="Rectangle 23">
                <a:extLst>
                  <a:ext uri="{FF2B5EF4-FFF2-40B4-BE49-F238E27FC236}">
                    <a16:creationId xmlns:a16="http://schemas.microsoft.com/office/drawing/2014/main" id="{1BE33D9E-1302-E328-3B07-CA6BEE0374FC}"/>
                  </a:ext>
                </a:extLst>
              </p:cNvPr>
              <p:cNvSpPr/>
              <p:nvPr/>
            </p:nvSpPr>
            <p:spPr>
              <a:xfrm>
                <a:off x="2398323" y="3774776"/>
                <a:ext cx="1723230" cy="104782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What is object detection? What are its practical applications?</a:t>
                </a:r>
                <a:endParaRPr lang="zh-CN" altLang="en-US" sz="1200" dirty="0">
                  <a:solidFill>
                    <a:schemeClr val="tx1"/>
                  </a:solidFill>
                </a:endParaRPr>
              </a:p>
            </p:txBody>
          </p:sp>
        </p:grpSp>
        <p:grpSp>
          <p:nvGrpSpPr>
            <p:cNvPr id="5" name="Group 4">
              <a:extLst>
                <a:ext uri="{FF2B5EF4-FFF2-40B4-BE49-F238E27FC236}">
                  <a16:creationId xmlns:a16="http://schemas.microsoft.com/office/drawing/2014/main" id="{7C27E2FA-0720-9B1A-3451-DEB169A0EA6A}"/>
                </a:ext>
              </a:extLst>
            </p:cNvPr>
            <p:cNvGrpSpPr/>
            <p:nvPr/>
          </p:nvGrpSpPr>
          <p:grpSpPr>
            <a:xfrm>
              <a:off x="5040172" y="2736546"/>
              <a:ext cx="2111657" cy="2562424"/>
              <a:chOff x="5041241" y="2627341"/>
              <a:chExt cx="2111657" cy="2562424"/>
            </a:xfrm>
          </p:grpSpPr>
          <p:sp>
            <p:nvSpPr>
              <p:cNvPr id="16" name="Rectangle: Rounded Corners 15">
                <a:extLst>
                  <a:ext uri="{FF2B5EF4-FFF2-40B4-BE49-F238E27FC236}">
                    <a16:creationId xmlns:a16="http://schemas.microsoft.com/office/drawing/2014/main" id="{10D93ECA-9A2C-CF71-6593-6C58FB36011B}"/>
                  </a:ext>
                </a:extLst>
              </p:cNvPr>
              <p:cNvSpPr/>
              <p:nvPr/>
            </p:nvSpPr>
            <p:spPr>
              <a:xfrm>
                <a:off x="5196583" y="2807341"/>
                <a:ext cx="1956315" cy="2382424"/>
              </a:xfrm>
              <a:prstGeom prst="roundRect">
                <a:avLst>
                  <a:gd name="adj" fmla="val 9280"/>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7" name="Rectangle: Rounded Corners 16">
                <a:extLst>
                  <a:ext uri="{FF2B5EF4-FFF2-40B4-BE49-F238E27FC236}">
                    <a16:creationId xmlns:a16="http://schemas.microsoft.com/office/drawing/2014/main" id="{6CFBFA84-D395-6186-5BD4-7486B98367C8}"/>
                  </a:ext>
                </a:extLst>
              </p:cNvPr>
              <p:cNvSpPr/>
              <p:nvPr/>
            </p:nvSpPr>
            <p:spPr>
              <a:xfrm>
                <a:off x="5041241" y="2627341"/>
                <a:ext cx="360001" cy="360000"/>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8" name="TextBox 17">
                <a:extLst>
                  <a:ext uri="{FF2B5EF4-FFF2-40B4-BE49-F238E27FC236}">
                    <a16:creationId xmlns:a16="http://schemas.microsoft.com/office/drawing/2014/main" id="{462CF5A7-CAD2-8880-68BA-CB4178DBCB08}"/>
                  </a:ext>
                </a:extLst>
              </p:cNvPr>
              <p:cNvSpPr txBox="1"/>
              <p:nvPr/>
            </p:nvSpPr>
            <p:spPr>
              <a:xfrm>
                <a:off x="5313125"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rPr>
                  <a:t>Deep Learning</a:t>
                </a:r>
                <a:endParaRPr lang="zh-CN" altLang="en-US" sz="20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endParaRPr>
              </a:p>
            </p:txBody>
          </p:sp>
          <p:sp>
            <p:nvSpPr>
              <p:cNvPr id="19" name="Rectangle 18">
                <a:extLst>
                  <a:ext uri="{FF2B5EF4-FFF2-40B4-BE49-F238E27FC236}">
                    <a16:creationId xmlns:a16="http://schemas.microsoft.com/office/drawing/2014/main" id="{2E639BCE-391E-FC45-EE7E-3F39D38B30F0}"/>
                  </a:ext>
                </a:extLst>
              </p:cNvPr>
              <p:cNvSpPr/>
              <p:nvPr/>
            </p:nvSpPr>
            <p:spPr>
              <a:xfrm>
                <a:off x="5313125"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The essence of deep learning technology plays a significant role in object detection tasks.</a:t>
                </a:r>
                <a:endParaRPr lang="zh-CN" altLang="en-US" sz="1200" dirty="0">
                  <a:solidFill>
                    <a:schemeClr val="tx1"/>
                  </a:solidFill>
                </a:endParaRPr>
              </a:p>
            </p:txBody>
          </p:sp>
        </p:grpSp>
        <p:grpSp>
          <p:nvGrpSpPr>
            <p:cNvPr id="6" name="Group 5">
              <a:extLst>
                <a:ext uri="{FF2B5EF4-FFF2-40B4-BE49-F238E27FC236}">
                  <a16:creationId xmlns:a16="http://schemas.microsoft.com/office/drawing/2014/main" id="{4ED71F03-A00D-11D5-94D4-EB3837ACB4E1}"/>
                </a:ext>
              </a:extLst>
            </p:cNvPr>
            <p:cNvGrpSpPr/>
            <p:nvPr/>
          </p:nvGrpSpPr>
          <p:grpSpPr>
            <a:xfrm>
              <a:off x="7954974" y="2736546"/>
              <a:ext cx="2111657" cy="2562424"/>
              <a:chOff x="7956043" y="2627341"/>
              <a:chExt cx="2111657" cy="2562424"/>
            </a:xfrm>
          </p:grpSpPr>
          <p:sp>
            <p:nvSpPr>
              <p:cNvPr id="11" name="Rectangle: Rounded Corners 10">
                <a:extLst>
                  <a:ext uri="{FF2B5EF4-FFF2-40B4-BE49-F238E27FC236}">
                    <a16:creationId xmlns:a16="http://schemas.microsoft.com/office/drawing/2014/main" id="{62531A8C-3929-0066-15B2-62EEC268F3C8}"/>
                  </a:ext>
                </a:extLst>
              </p:cNvPr>
              <p:cNvSpPr/>
              <p:nvPr/>
            </p:nvSpPr>
            <p:spPr>
              <a:xfrm>
                <a:off x="8111385" y="2807341"/>
                <a:ext cx="1956315" cy="2382424"/>
              </a:xfrm>
              <a:prstGeom prst="roundRect">
                <a:avLst>
                  <a:gd name="adj" fmla="val 928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2" name="Rectangle: Rounded Corners 11">
                <a:extLst>
                  <a:ext uri="{FF2B5EF4-FFF2-40B4-BE49-F238E27FC236}">
                    <a16:creationId xmlns:a16="http://schemas.microsoft.com/office/drawing/2014/main" id="{565B1090-6963-8712-83C7-B37B444FA30A}"/>
                  </a:ext>
                </a:extLst>
              </p:cNvPr>
              <p:cNvSpPr/>
              <p:nvPr/>
            </p:nvSpPr>
            <p:spPr>
              <a:xfrm>
                <a:off x="7956043" y="2627341"/>
                <a:ext cx="360001" cy="360000"/>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3" name="TextBox 12">
                <a:extLst>
                  <a:ext uri="{FF2B5EF4-FFF2-40B4-BE49-F238E27FC236}">
                    <a16:creationId xmlns:a16="http://schemas.microsoft.com/office/drawing/2014/main" id="{F8FA8735-51E4-B73A-E0DC-40DD98A5C453}"/>
                  </a:ext>
                </a:extLst>
              </p:cNvPr>
              <p:cNvSpPr txBox="1"/>
              <p:nvPr/>
            </p:nvSpPr>
            <p:spPr>
              <a:xfrm>
                <a:off x="8227927"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UAV</a:t>
                </a:r>
                <a:endParaRPr lang="zh-CN" altLang="en-US" sz="20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sp>
            <p:nvSpPr>
              <p:cNvPr id="14" name="Rectangle 13">
                <a:extLst>
                  <a:ext uri="{FF2B5EF4-FFF2-40B4-BE49-F238E27FC236}">
                    <a16:creationId xmlns:a16="http://schemas.microsoft.com/office/drawing/2014/main" id="{662A70B3-EA20-B37C-196C-9D1E04F7FD1B}"/>
                  </a:ext>
                </a:extLst>
              </p:cNvPr>
              <p:cNvSpPr/>
              <p:nvPr/>
            </p:nvSpPr>
            <p:spPr>
              <a:xfrm>
                <a:off x="8227927"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A Brief Introduction to UAVs, Their Importance, and Their Impact on Object Detection</a:t>
                </a:r>
                <a:endParaRPr lang="zh-CN" altLang="en-US" sz="1200" dirty="0">
                  <a:solidFill>
                    <a:schemeClr val="tx1"/>
                  </a:solidFill>
                </a:endParaRPr>
              </a:p>
            </p:txBody>
          </p:sp>
        </p:grpSp>
        <p:grpSp>
          <p:nvGrpSpPr>
            <p:cNvPr id="7" name="Group 6">
              <a:extLst>
                <a:ext uri="{FF2B5EF4-FFF2-40B4-BE49-F238E27FC236}">
                  <a16:creationId xmlns:a16="http://schemas.microsoft.com/office/drawing/2014/main" id="{E6A5A856-1556-6061-0E47-5050FD2FBD12}"/>
                </a:ext>
              </a:extLst>
            </p:cNvPr>
            <p:cNvGrpSpPr/>
            <p:nvPr/>
          </p:nvGrpSpPr>
          <p:grpSpPr>
            <a:xfrm>
              <a:off x="-1" y="875413"/>
              <a:ext cx="5744206" cy="782356"/>
              <a:chOff x="-1" y="875413"/>
              <a:chExt cx="5744206" cy="782356"/>
            </a:xfrm>
          </p:grpSpPr>
          <p:sp>
            <p:nvSpPr>
              <p:cNvPr id="8" name="Rectangle: Top Corners Rounded 7">
                <a:extLst>
                  <a:ext uri="{FF2B5EF4-FFF2-40B4-BE49-F238E27FC236}">
                    <a16:creationId xmlns:a16="http://schemas.microsoft.com/office/drawing/2014/main" id="{3E1783FE-E159-CA83-32AC-471359361B97}"/>
                  </a:ext>
                </a:extLst>
              </p:cNvPr>
              <p:cNvSpPr/>
              <p:nvPr/>
            </p:nvSpPr>
            <p:spPr>
              <a:xfrm rot="5400000">
                <a:off x="837505" y="580747"/>
                <a:ext cx="239516" cy="1914528"/>
              </a:xfrm>
              <a:prstGeom prst="round2SameRect">
                <a:avLst>
                  <a:gd name="adj1" fmla="val 30271"/>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FF2E404-EF90-8415-EB96-461B59C8F4D9}"/>
                  </a:ext>
                </a:extLst>
              </p:cNvPr>
              <p:cNvSpPr/>
              <p:nvPr/>
            </p:nvSpPr>
            <p:spPr>
              <a:xfrm>
                <a:off x="5039031" y="1391902"/>
                <a:ext cx="661682" cy="163133"/>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C389B52B-BA7B-5137-F7E3-23E6270740A3}"/>
                  </a:ext>
                </a:extLst>
              </p:cNvPr>
              <p:cNvSpPr/>
              <p:nvPr/>
            </p:nvSpPr>
            <p:spPr>
              <a:xfrm>
                <a:off x="655392" y="875413"/>
                <a:ext cx="5088813" cy="744229"/>
              </a:xfrm>
              <a:prstGeom prst="rect">
                <a:avLst/>
              </a:prstGeom>
            </p:spPr>
            <p:txBody>
              <a:bodyPr wrap="square" anchor="b" anchorCtr="0">
                <a:noAutofit/>
              </a:bodyPr>
              <a:lstStyle/>
              <a:p>
                <a:pPr>
                  <a:lnSpc>
                    <a:spcPct val="100000"/>
                  </a:lnSpc>
                  <a:buSzPct val="25000"/>
                </a:pPr>
                <a:endParaRPr lang="en-US" altLang="zh-CN" sz="3600" b="1" dirty="0"/>
              </a:p>
            </p:txBody>
          </p:sp>
        </p:grpSp>
      </p:grpSp>
      <p:sp>
        <p:nvSpPr>
          <p:cNvPr id="26" name="Title 25"/>
          <p:cNvSpPr>
            <a:spLocks noGrp="1"/>
          </p:cNvSpPr>
          <p:nvPr>
            <p:ph type="title"/>
          </p:nvPr>
        </p:nvSpPr>
        <p:spPr/>
        <p:txBody>
          <a:bodyPr wrap="square">
            <a:normAutofit/>
          </a:bodyPr>
          <a:lstStyle/>
          <a:p>
            <a:pPr lvl="0"/>
            <a:r>
              <a:rPr lang="en-US" altLang="zh-CN" dirty="0"/>
              <a:t>Introduction</a:t>
            </a:r>
            <a:endParaRPr lang="en-US" dirty="0"/>
          </a:p>
        </p:txBody>
      </p:sp>
    </p:spTree>
    <p:custDataLst>
      <p:tags r:id="rId1"/>
    </p:custDataLst>
    <p:extLst>
      <p:ext uri="{BB962C8B-B14F-4D97-AF65-F5344CB8AC3E}">
        <p14:creationId xmlns:p14="http://schemas.microsoft.com/office/powerpoint/2010/main" val="3382058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3E0E644-B275-A83B-9A79-624C9C999182}"/>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6F6125F-A642-3787-BC2C-6AF6B899E9A6}"/>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6DF2308D-5595-6AF8-7696-FE7ABBD80AB8}"/>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6B7C35D8-D52A-6E1C-EE6D-2158867556F7}"/>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075669FA-BC3E-2694-074E-92314D2E2618}"/>
                </a:ext>
              </a:extLst>
            </p:cNvPr>
            <p:cNvGrpSpPr/>
            <p:nvPr/>
          </p:nvGrpSpPr>
          <p:grpSpPr>
            <a:xfrm>
              <a:off x="660400" y="2027491"/>
              <a:ext cx="5422900" cy="3468335"/>
              <a:chOff x="660400" y="2027491"/>
              <a:chExt cx="5422900" cy="3468335"/>
            </a:xfrm>
          </p:grpSpPr>
          <p:sp>
            <p:nvSpPr>
              <p:cNvPr id="2" name="矩形 1">
                <a:extLst>
                  <a:ext uri="{FF2B5EF4-FFF2-40B4-BE49-F238E27FC236}">
                    <a16:creationId xmlns:a16="http://schemas.microsoft.com/office/drawing/2014/main" id="{46D167D6-9D94-6C07-5EA6-D0AB46CE577F}"/>
                  </a:ext>
                </a:extLst>
              </p:cNvPr>
              <p:cNvSpPr>
                <a:spLocks/>
              </p:cNvSpPr>
              <p:nvPr/>
            </p:nvSpPr>
            <p:spPr>
              <a:xfrm>
                <a:off x="660400" y="2935035"/>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Object detection is a computer vision task that aims to detect and locate objects of interest from images or videos, and identify their categories. Object detection has wide-ranging applications in numerous fields, such as security monitoring, autonomous driving, medical diagnosis, and industrial inspection.</a:t>
                </a:r>
              </a:p>
            </p:txBody>
          </p:sp>
          <p:sp>
            <p:nvSpPr>
              <p:cNvPr id="3" name="矩形 2">
                <a:extLst>
                  <a:ext uri="{FF2B5EF4-FFF2-40B4-BE49-F238E27FC236}">
                    <a16:creationId xmlns:a16="http://schemas.microsoft.com/office/drawing/2014/main" id="{CE74FC1F-D59A-985E-5CC9-CBCA995B9E98}"/>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Object Detection</a:t>
                </a:r>
              </a:p>
            </p:txBody>
          </p:sp>
        </p:grpSp>
        <p:sp>
          <p:nvSpPr>
            <p:cNvPr id="11" name="任意多边形: 形状 10">
              <a:extLst>
                <a:ext uri="{FF2B5EF4-FFF2-40B4-BE49-F238E27FC236}">
                  <a16:creationId xmlns:a16="http://schemas.microsoft.com/office/drawing/2014/main" id="{B5F1A665-DB1E-74A2-184B-1D70A5C6EA78}"/>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20055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FA60-EA8B-4E87-785A-572E73D45CF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F2991F3-FAF6-D539-1BAF-7D70ACBEDE2B}"/>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FF49E9E-776C-3257-686A-4E4AA6CCFDE2}"/>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F7A2F335-C315-E7F3-68B5-0DDAD0179F1C}"/>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E7A67B45-7B05-BC4E-D0C6-4CF5F9AA77F4}"/>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8F1BF5C9-54BF-EC7C-CAF6-2FAE979A2C69}"/>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3539A631-7382-61DE-0E03-C275EADDE109}"/>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Deep learning is a machine learning method based on multi-layer neural networks. Its core idea is to automatically learn features and patterns from large-scale data through data-driven and hierarchical feature representation. Unlike traditional methods, deep learning relies on multi-layer nonlinear transformations of neural networks to gradually build high-level semantic features (such as shape and object identity) from low-level features (such as edges and textures).</a:t>
                </a:r>
              </a:p>
            </p:txBody>
          </p:sp>
          <p:sp>
            <p:nvSpPr>
              <p:cNvPr id="3" name="矩形 2">
                <a:extLst>
                  <a:ext uri="{FF2B5EF4-FFF2-40B4-BE49-F238E27FC236}">
                    <a16:creationId xmlns:a16="http://schemas.microsoft.com/office/drawing/2014/main" id="{95D70723-2A01-8C30-593C-254D3FC8C4DF}"/>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E34CF527-18D5-427C-FAC7-CF12A333360B}"/>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2869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92F9B-7094-9F38-C954-02680524A53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B9E67ABD-46CC-0D4A-2929-5DE546D52A27}"/>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DDB358E-29AD-7768-B3B1-F7CE0929F75E}"/>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B90755E0-7700-93FA-32B4-5646BA14BEB5}"/>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44309186-AAE7-317B-6C27-88E30A33320E}"/>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39EBFC34-8E4C-72E5-B0FE-21ECF20D2BF8}"/>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18B5DDCA-4E3D-931D-8EF6-49544B3966B0}"/>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lang="en-US" altLang="zh-CN" sz="2000" b="0" i="0" dirty="0">
                    <a:solidFill>
                      <a:srgbClr val="000000"/>
                    </a:solidFill>
                    <a:effectLst/>
                    <a:latin typeface="Lato" panose="020F0502020204030203" pitchFamily="34" charset="0"/>
                  </a:rPr>
                  <a:t>Deep learning technology has significantly propelled the development of object detection tasks, bringing about improvements and transformations on multiple levels: </a:t>
                </a:r>
              </a:p>
              <a:p>
                <a:pPr>
                  <a:lnSpc>
                    <a:spcPct val="120000"/>
                  </a:lnSpc>
                </a:pPr>
                <a:endParaRPr lang="en-US" altLang="zh-CN" sz="2000" b="0" i="0" dirty="0">
                  <a:solidFill>
                    <a:srgbClr val="000000"/>
                  </a:solidFill>
                  <a:effectLst/>
                  <a:latin typeface="Lato" panose="020F0502020204030203" pitchFamily="34" charset="0"/>
                </a:endParaRP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Substantial enhancement in feature extraction capabilities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Multi-scale object processing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Improved real-time performance and efficiency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Data augmentation and generation techniques</a:t>
                </a: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D6F6728-AF14-5FAE-574E-5D3CAAA56671}"/>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CA47C0AF-0D12-949A-55C3-D1C0FE675CA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451272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919_Outline/20231113/images_object_6001_7000/adc09148-12aa-44af-aa64-119d1ed318b6-3.source.default.zh-Hans.jpg"/>
  <p:tag name="OFFICEPLUS.THEME" val="New_Batches_0919_Outline/20231113/images_object_6001_7000/adc09148-12aa-44af-aa64-119d1ed318b6-3.source.default.zh-Hans-7.pptx"/>
  <p:tag name="OFFICEPLUS.OUTLINE" val="321903"/>
  <p:tag name="OFFICEPLUS.OUTLINEEXTERNAL" val="8c9e05a6-8832-7bd2-05f5-d8d6b587fdb8"/>
</p:tagLst>
</file>

<file path=ppt/tags/tag10.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11.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5"/>
</p:tagLst>
</file>

<file path=ppt/tags/tag12.xml><?xml version="1.0" encoding="utf-8"?>
<p:tagLst xmlns:a="http://schemas.openxmlformats.org/drawingml/2006/main" xmlns:r="http://schemas.openxmlformats.org/officeDocument/2006/relationships" xmlns:p="http://schemas.openxmlformats.org/presentationml/2006/main">
  <p:tag name="OFFICEPLUS.TEMPLATE" val="4012c257-db67-4977-82a0-3287eaa62b9c.pptx"/>
  <p:tag name="OFFICEPLUS.TAG" val="2beb2bf3-40ba-4876-8eff-8450af69fbd8"/>
  <p:tag name="OFFICEPLUS.OUTLINECONTENT" val="13439442"/>
</p:tagLst>
</file>

<file path=ppt/tags/tag1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1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15.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6.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7.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8.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3.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5.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6.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7.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2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6"/>
</p:tagLst>
</file>

<file path=ppt/tags/tag3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34.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4.xml><?xml version="1.0" encoding="utf-8"?>
<p:tagLst xmlns:a="http://schemas.openxmlformats.org/drawingml/2006/main" xmlns:r="http://schemas.openxmlformats.org/officeDocument/2006/relationships" xmlns:p="http://schemas.openxmlformats.org/presentationml/2006/main">
  <p:tag name="OFFICEPLUS.TEMPLATE" val="72660bc8-9928-44c0-854b-916d04e394d1.pptx"/>
  <p:tag name="OFFICEPLUS.TAG" val="2beb2bf3-40ba-4876-8eff-8450af69fbd8"/>
  <p:tag name="OFFICEPLUS.OUTLINECONTENT" val="13439432"/>
</p:tagLst>
</file>

<file path=ppt/tags/tag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9"/>
</p:tagLst>
</file>

<file path=ppt/tags/tag6.xml><?xml version="1.0" encoding="utf-8"?>
<p:tagLst xmlns:a="http://schemas.openxmlformats.org/drawingml/2006/main" xmlns:r="http://schemas.openxmlformats.org/officeDocument/2006/relationships" xmlns:p="http://schemas.openxmlformats.org/presentationml/2006/main">
  <p:tag name="OFFICEPLUS.TEMPLATE" val="997a5fd2-2211-4333-a328-8cfffe92fe75.pptx"/>
  <p:tag name="OFFICEPLUS.TAG" val="2beb2bf3-40ba-4876-8eff-8450af69fbd8"/>
  <p:tag name="OFFICEPLUS.OUTLINECONTENT" val="13439435"/>
</p:tagLst>
</file>

<file path=ppt/tags/tag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1"/>
</p:tagLst>
</file>

<file path=ppt/tags/tag8.xml><?xml version="1.0" encoding="utf-8"?>
<p:tagLst xmlns:a="http://schemas.openxmlformats.org/drawingml/2006/main" xmlns:r="http://schemas.openxmlformats.org/officeDocument/2006/relationships" xmlns:p="http://schemas.openxmlformats.org/presentationml/2006/main">
  <p:tag name="OFFICEPLUS.TEMPLATE" val="49ff58e0-387e-4c70-9838-f2ed39e13191.pptx"/>
  <p:tag name="OFFICEPLUS.TAG" val="2beb2bf3-40ba-4876-8eff-8450af69fbd8"/>
  <p:tag name="OFFICEPLUS.OUTLINECONTENT" val="13439438"/>
</p:tagLst>
</file>

<file path=ppt/tags/tag9.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9C3008"/>
      </a:accent1>
      <a:accent2>
        <a:srgbClr val="E67628"/>
      </a:accent2>
      <a:accent3>
        <a:srgbClr val="226274"/>
      </a:accent3>
      <a:accent4>
        <a:srgbClr val="40A3CC"/>
      </a:accent4>
      <a:accent5>
        <a:srgbClr val="3C5B4E"/>
      </a:accent5>
      <a:accent6>
        <a:srgbClr val="6C6C6C"/>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2603</TotalTime>
  <Words>3374</Words>
  <Application>Microsoft Office PowerPoint</Application>
  <PresentationFormat>宽屏</PresentationFormat>
  <Paragraphs>228</Paragraphs>
  <Slides>46</Slides>
  <Notes>17</Notes>
  <HiddenSlides>2</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-apple-system</vt:lpstr>
      <vt:lpstr>Lato-Black</vt:lpstr>
      <vt:lpstr>ui-monospace</vt:lpstr>
      <vt:lpstr>等线</vt:lpstr>
      <vt:lpstr>Arial</vt:lpstr>
      <vt:lpstr>Calibri</vt:lpstr>
      <vt:lpstr>Consolas</vt:lpstr>
      <vt:lpstr>Lato</vt:lpstr>
      <vt:lpstr>Designed by OfficePLUS</vt:lpstr>
      <vt:lpstr>GSConv-RTDETR </vt:lpstr>
      <vt:lpstr>MRPVT </vt:lpstr>
      <vt:lpstr>MRPVT </vt:lpstr>
      <vt:lpstr>Agenda</vt:lpstr>
      <vt:lpstr>01.Introduction</vt:lpstr>
      <vt:lpstr>Introduction</vt:lpstr>
      <vt:lpstr>PowerPoint 演示文稿</vt:lpstr>
      <vt:lpstr>PowerPoint 演示文稿</vt:lpstr>
      <vt:lpstr>PowerPoint 演示文稿</vt:lpstr>
      <vt:lpstr>PowerPoint 演示文稿</vt:lpstr>
      <vt:lpstr>02. Domain Problem Analysis </vt:lpstr>
      <vt:lpstr>What challenges does the unique perspective of UAVs bring to object detection tasks?</vt:lpstr>
      <vt:lpstr>03. A Brief Analysis of previous Works</vt:lpstr>
      <vt:lpstr>A Brief Analysis of previous Works</vt:lpstr>
      <vt:lpstr>Example-CNNs</vt:lpstr>
      <vt:lpstr>Example-Transformer-based model</vt:lpstr>
      <vt:lpstr>04. The core design of this work</vt:lpstr>
      <vt:lpstr>The core of our work</vt:lpstr>
      <vt:lpstr>05. Core Code  Analysis</vt:lpstr>
      <vt:lpstr>RT-DETR Structure details</vt:lpstr>
      <vt:lpstr>RT-DETR module details</vt:lpstr>
      <vt:lpstr>RT-DETR module details</vt:lpstr>
      <vt:lpstr>RT-DETR module details</vt:lpstr>
      <vt:lpstr>RT-DETR module details</vt:lpstr>
      <vt:lpstr>RT-DETR module details- denoising training</vt:lpstr>
      <vt:lpstr>RT-DETR module details- denoising training</vt:lpstr>
      <vt:lpstr>RT-DETR module details- denoising training</vt:lpstr>
      <vt:lpstr>RT-DETR module details-DeformableTransformerDecoder</vt:lpstr>
      <vt:lpstr>RT-DETR module details-DeformableTransformerDecoder</vt:lpstr>
      <vt:lpstr>Slimneck-GSConvolution details</vt:lpstr>
      <vt:lpstr>Slimneck-GSConvolution details</vt:lpstr>
      <vt:lpstr>Slimneck-GSConvolution details</vt:lpstr>
      <vt:lpstr>Slimneck-GSConvolution details</vt:lpstr>
      <vt:lpstr>The Final structure of this work</vt:lpstr>
      <vt:lpstr>More details beyond the model itself-ultralytics’ structure</vt:lpstr>
      <vt:lpstr>More details beyond the model itself-ultralytics’ structure</vt:lpstr>
      <vt:lpstr>06.Experiments</vt:lpstr>
      <vt:lpstr>PowerPoint 演示文稿</vt:lpstr>
      <vt:lpstr>PowerPoint 演示文稿</vt:lpstr>
      <vt:lpstr>Experiments</vt:lpstr>
      <vt:lpstr>Experiments</vt:lpstr>
      <vt:lpstr>Experiments</vt:lpstr>
      <vt:lpstr>Experiments</vt:lpstr>
      <vt:lpstr>07.Conclusion</vt:lpstr>
      <vt:lpstr>PowerPoint 演示文稿</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Yiren Qiu</cp:lastModifiedBy>
  <cp:revision>54</cp:revision>
  <dcterms:created xsi:type="dcterms:W3CDTF">2023-07-20T03:04:31Z</dcterms:created>
  <dcterms:modified xsi:type="dcterms:W3CDTF">2024-12-13T15:48:19Z</dcterms:modified>
</cp:coreProperties>
</file>